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8"/>
  </p:notesMasterIdLst>
  <p:sldIdLst>
    <p:sldId id="256" r:id="rId2"/>
    <p:sldId id="365" r:id="rId3"/>
    <p:sldId id="373" r:id="rId4"/>
    <p:sldId id="347" r:id="rId5"/>
    <p:sldId id="375" r:id="rId6"/>
    <p:sldId id="368" r:id="rId7"/>
    <p:sldId id="372" r:id="rId8"/>
    <p:sldId id="369" r:id="rId9"/>
    <p:sldId id="401" r:id="rId10"/>
    <p:sldId id="376" r:id="rId11"/>
    <p:sldId id="391" r:id="rId12"/>
    <p:sldId id="402" r:id="rId13"/>
    <p:sldId id="403" r:id="rId14"/>
    <p:sldId id="343" r:id="rId15"/>
    <p:sldId id="349" r:id="rId16"/>
    <p:sldId id="352" r:id="rId17"/>
    <p:sldId id="353" r:id="rId18"/>
    <p:sldId id="355" r:id="rId19"/>
    <p:sldId id="385" r:id="rId20"/>
    <p:sldId id="386" r:id="rId21"/>
    <p:sldId id="390" r:id="rId22"/>
    <p:sldId id="387" r:id="rId23"/>
    <p:sldId id="394" r:id="rId24"/>
    <p:sldId id="378" r:id="rId25"/>
    <p:sldId id="395" r:id="rId26"/>
    <p:sldId id="397" r:id="rId27"/>
    <p:sldId id="396" r:id="rId28"/>
    <p:sldId id="393" r:id="rId29"/>
    <p:sldId id="380" r:id="rId30"/>
    <p:sldId id="374" r:id="rId31"/>
    <p:sldId id="381" r:id="rId32"/>
    <p:sldId id="350" r:id="rId33"/>
    <p:sldId id="351" r:id="rId34"/>
    <p:sldId id="399" r:id="rId35"/>
    <p:sldId id="398" r:id="rId36"/>
    <p:sldId id="384"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99"/>
    <p:restoredTop sz="93878"/>
  </p:normalViewPr>
  <p:slideViewPr>
    <p:cSldViewPr snapToGrid="0" snapToObjects="1">
      <p:cViewPr varScale="1">
        <p:scale>
          <a:sx n="115" d="100"/>
          <a:sy n="115" d="100"/>
        </p:scale>
        <p:origin x="40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jpg>
</file>

<file path=ppt/media/image2.png>
</file>

<file path=ppt/media/image3.jpg>
</file>

<file path=ppt/media/image4.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FA3B8A-56AA-0344-8124-FB04E4A2ED95}" type="datetimeFigureOut">
              <a:rPr lang="en-US" smtClean="0"/>
              <a:t>2/23/22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E5D9A0-3CC6-4140-9BAE-5C1D31C791ED}" type="slidenum">
              <a:rPr lang="en-US" smtClean="0"/>
              <a:t>‹#›</a:t>
            </a:fld>
            <a:endParaRPr lang="en-US"/>
          </a:p>
        </p:txBody>
      </p:sp>
    </p:spTree>
    <p:extLst>
      <p:ext uri="{BB962C8B-B14F-4D97-AF65-F5344CB8AC3E}">
        <p14:creationId xmlns:p14="http://schemas.microsoft.com/office/powerpoint/2010/main" val="8545414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E5D9A0-3CC6-4140-9BAE-5C1D31C791ED}" type="slidenum">
              <a:rPr lang="en-US" smtClean="0"/>
              <a:t>1</a:t>
            </a:fld>
            <a:endParaRPr lang="en-US"/>
          </a:p>
        </p:txBody>
      </p:sp>
    </p:spTree>
    <p:extLst>
      <p:ext uri="{BB962C8B-B14F-4D97-AF65-F5344CB8AC3E}">
        <p14:creationId xmlns:p14="http://schemas.microsoft.com/office/powerpoint/2010/main" val="2054296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4</a:t>
            </a:fld>
            <a:endParaRPr lang="en-US"/>
          </a:p>
        </p:txBody>
      </p:sp>
    </p:spTree>
    <p:extLst>
      <p:ext uri="{BB962C8B-B14F-4D97-AF65-F5344CB8AC3E}">
        <p14:creationId xmlns:p14="http://schemas.microsoft.com/office/powerpoint/2010/main" val="360048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11</a:t>
            </a:fld>
            <a:endParaRPr lang="en-US"/>
          </a:p>
        </p:txBody>
      </p:sp>
    </p:spTree>
    <p:extLst>
      <p:ext uri="{BB962C8B-B14F-4D97-AF65-F5344CB8AC3E}">
        <p14:creationId xmlns:p14="http://schemas.microsoft.com/office/powerpoint/2010/main" val="3322529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12</a:t>
            </a:fld>
            <a:endParaRPr lang="en-US"/>
          </a:p>
        </p:txBody>
      </p:sp>
    </p:spTree>
    <p:extLst>
      <p:ext uri="{BB962C8B-B14F-4D97-AF65-F5344CB8AC3E}">
        <p14:creationId xmlns:p14="http://schemas.microsoft.com/office/powerpoint/2010/main" val="3462042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13</a:t>
            </a:fld>
            <a:endParaRPr lang="en-US"/>
          </a:p>
        </p:txBody>
      </p:sp>
    </p:spTree>
    <p:extLst>
      <p:ext uri="{BB962C8B-B14F-4D97-AF65-F5344CB8AC3E}">
        <p14:creationId xmlns:p14="http://schemas.microsoft.com/office/powerpoint/2010/main" val="1589742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5D9A0-3CC6-4140-9BAE-5C1D31C791ED}" type="slidenum">
              <a:rPr lang="en-US" smtClean="0"/>
              <a:t>18</a:t>
            </a:fld>
            <a:endParaRPr lang="en-US"/>
          </a:p>
        </p:txBody>
      </p:sp>
    </p:spTree>
    <p:extLst>
      <p:ext uri="{BB962C8B-B14F-4D97-AF65-F5344CB8AC3E}">
        <p14:creationId xmlns:p14="http://schemas.microsoft.com/office/powerpoint/2010/main" val="21521992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E5D9A0-3CC6-4140-9BAE-5C1D31C791ED}" type="slidenum">
              <a:rPr lang="en-US" smtClean="0"/>
              <a:t>36</a:t>
            </a:fld>
            <a:endParaRPr lang="en-US"/>
          </a:p>
        </p:txBody>
      </p:sp>
    </p:spTree>
    <p:extLst>
      <p:ext uri="{BB962C8B-B14F-4D97-AF65-F5344CB8AC3E}">
        <p14:creationId xmlns:p14="http://schemas.microsoft.com/office/powerpoint/2010/main" val="1983313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296DF2-134B-D04B-9475-F4BDBFFB8FF8}" type="datetimeFigureOut">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296DF2-134B-D04B-9475-F4BDBFFB8FF8}" type="datetimeFigureOut">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296DF2-134B-D04B-9475-F4BDBFFB8FF8}" type="datetimeFigureOut">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296DF2-134B-D04B-9475-F4BDBFFB8FF8}" type="datetimeFigureOut">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296DF2-134B-D04B-9475-F4BDBFFB8FF8}" type="datetimeFigureOut">
              <a:rPr lang="en-US" smtClean="0"/>
              <a:t>2/23/22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296DF2-134B-D04B-9475-F4BDBFFB8FF8}" type="datetimeFigureOut">
              <a:rPr lang="en-US" smtClean="0"/>
              <a:t>2/23/22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296DF2-134B-D04B-9475-F4BDBFFB8FF8}" type="datetimeFigureOut">
              <a:rPr lang="en-US" smtClean="0"/>
              <a:t>2/23/22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296DF2-134B-D04B-9475-F4BDBFFB8FF8}" type="datetimeFigureOut">
              <a:rPr lang="en-US" smtClean="0"/>
              <a:t>2/23/22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296DF2-134B-D04B-9475-F4BDBFFB8FF8}" type="datetimeFigureOut">
              <a:rPr lang="en-US" smtClean="0"/>
              <a:t>2/23/22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A296DF2-134B-D04B-9475-F4BDBFFB8FF8}" type="datetimeFigureOut">
              <a:rPr lang="en-US" smtClean="0"/>
              <a:t>2/23/22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A296DF2-134B-D04B-9475-F4BDBFFB8FF8}" type="datetimeFigureOut">
              <a:rPr lang="en-US" smtClean="0"/>
              <a:t>2/23/22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597767-986B-9046-8B7F-3DF6BA388A6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296DF2-134B-D04B-9475-F4BDBFFB8FF8}" type="datetimeFigureOut">
              <a:rPr lang="en-US" smtClean="0"/>
              <a:t>2/23/22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597767-986B-9046-8B7F-3DF6BA388A64}" type="slidenum">
              <a:rPr lang="en-US" smtClean="0"/>
              <a:t>‹#›</a:t>
            </a:fld>
            <a:endParaRPr lang="en-US"/>
          </a:p>
        </p:txBody>
      </p:sp>
    </p:spTree>
    <p:extLst>
      <p:ext uri="{BB962C8B-B14F-4D97-AF65-F5344CB8AC3E}">
        <p14:creationId xmlns:p14="http://schemas.microsoft.com/office/powerpoint/2010/main" val="29738498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hyperlink" Target="https://www.oyez.org/cases/1973/73-434"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aaai.org/Conferences/code-of-ethics-and-conduct.php"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975785"/>
            <a:ext cx="10058400" cy="2387600"/>
          </a:xfrm>
        </p:spPr>
        <p:txBody>
          <a:bodyPr>
            <a:normAutofit fontScale="90000"/>
          </a:bodyPr>
          <a:lstStyle/>
          <a:p>
            <a:r>
              <a:rPr lang="en-US" dirty="0"/>
              <a:t>Motivations, Challenges, and Future Potential of Responsible Fair Clustering Work</a:t>
            </a:r>
          </a:p>
        </p:txBody>
      </p:sp>
      <p:sp>
        <p:nvSpPr>
          <p:cNvPr id="3" name="Subtitle 2"/>
          <p:cNvSpPr>
            <a:spLocks noGrp="1"/>
          </p:cNvSpPr>
          <p:nvPr>
            <p:ph type="subTitle" idx="1"/>
          </p:nvPr>
        </p:nvSpPr>
        <p:spPr>
          <a:xfrm>
            <a:off x="1066800" y="3785556"/>
            <a:ext cx="10058400" cy="1144774"/>
          </a:xfrm>
        </p:spPr>
        <p:txBody>
          <a:bodyPr>
            <a:normAutofit/>
          </a:bodyPr>
          <a:lstStyle/>
          <a:p>
            <a:r>
              <a:rPr lang="en-US" sz="2800" dirty="0"/>
              <a:t>Brian </a:t>
            </a:r>
            <a:r>
              <a:rPr lang="en-US" sz="2800" dirty="0" err="1"/>
              <a:t>Brubach</a:t>
            </a:r>
            <a:endParaRPr lang="en-US" sz="2800" dirty="0"/>
          </a:p>
          <a:p>
            <a:r>
              <a:rPr lang="en-US" sz="2800" dirty="0"/>
              <a:t>Wellesley College</a:t>
            </a:r>
          </a:p>
        </p:txBody>
      </p:sp>
      <p:cxnSp>
        <p:nvCxnSpPr>
          <p:cNvPr id="4" name="Straight Connector 3"/>
          <p:cNvCxnSpPr/>
          <p:nvPr/>
        </p:nvCxnSpPr>
        <p:spPr>
          <a:xfrm flipV="1">
            <a:off x="1066800" y="3509963"/>
            <a:ext cx="100584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585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Where we’re heading… </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b="1" dirty="0">
                <a:solidFill>
                  <a:schemeClr val="bg1">
                    <a:lumMod val="65000"/>
                  </a:schemeClr>
                </a:solidFill>
              </a:rPr>
              <a:t>Outcomes</a:t>
            </a:r>
            <a:r>
              <a:rPr lang="en-US" dirty="0">
                <a:solidFill>
                  <a:schemeClr val="bg1">
                    <a:lumMod val="65000"/>
                  </a:schemeClr>
                </a:solidFill>
              </a:rPr>
              <a:t> </a:t>
            </a:r>
            <a:r>
              <a:rPr lang="en-US" dirty="0">
                <a:solidFill>
                  <a:schemeClr val="bg1">
                    <a:lumMod val="65000"/>
                  </a:schemeClr>
                </a:solidFill>
                <a:sym typeface="Wingdings" pitchFamily="2" charset="2"/>
              </a:rPr>
              <a:t></a:t>
            </a:r>
            <a:r>
              <a:rPr lang="en-US" dirty="0">
                <a:solidFill>
                  <a:schemeClr val="bg1">
                    <a:lumMod val="65000"/>
                  </a:schemeClr>
                </a:solidFill>
              </a:rPr>
              <a:t> Summarize risks and responsibilities that motivate careful and thoughtful approaches to fair clustering</a:t>
            </a:r>
          </a:p>
          <a:p>
            <a:pPr>
              <a:buClr>
                <a:schemeClr val="tx1"/>
              </a:buClr>
            </a:pPr>
            <a:r>
              <a:rPr lang="en-US" b="1" dirty="0"/>
              <a:t>Methods</a:t>
            </a:r>
            <a:r>
              <a:rPr lang="en-US" dirty="0"/>
              <a:t> </a:t>
            </a:r>
            <a:r>
              <a:rPr lang="en-US" dirty="0">
                <a:sym typeface="Wingdings" pitchFamily="2" charset="2"/>
              </a:rPr>
              <a:t></a:t>
            </a:r>
            <a:r>
              <a:rPr lang="en-US" dirty="0"/>
              <a:t> Examine the challenges and pitfalls we can encounter doing meaningful and impactful fairness work</a:t>
            </a:r>
          </a:p>
          <a:p>
            <a:pPr>
              <a:buClr>
                <a:schemeClr val="tx1"/>
              </a:buClr>
            </a:pPr>
            <a:r>
              <a:rPr lang="en-US" b="1" dirty="0">
                <a:solidFill>
                  <a:schemeClr val="bg1">
                    <a:lumMod val="65000"/>
                  </a:schemeClr>
                </a:solidFill>
              </a:rPr>
              <a:t>Next steps </a:t>
            </a:r>
            <a:r>
              <a:rPr lang="en-US" dirty="0">
                <a:solidFill>
                  <a:schemeClr val="bg1">
                    <a:lumMod val="65000"/>
                  </a:schemeClr>
                </a:solidFill>
                <a:sym typeface="Wingdings" pitchFamily="2" charset="2"/>
              </a:rPr>
              <a:t></a:t>
            </a:r>
            <a:r>
              <a:rPr lang="en-US" dirty="0">
                <a:solidFill>
                  <a:schemeClr val="bg1">
                    <a:lumMod val="65000"/>
                  </a:schemeClr>
                </a:solidFill>
              </a:rPr>
              <a:t> Explore the vast frontier of future work that arises from interdisciplinary engagement and specific applications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070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Considerations for modeling and problem formulation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Specificity </a:t>
            </a:r>
            <a:r>
              <a:rPr lang="en-US" dirty="0">
                <a:sym typeface="Wingdings" pitchFamily="2" charset="2"/>
              </a:rPr>
              <a:t> </a:t>
            </a:r>
            <a:r>
              <a:rPr lang="en-US" dirty="0"/>
              <a:t>Applications and context matter</a:t>
            </a:r>
          </a:p>
          <a:p>
            <a:pPr lvl="1">
              <a:buClr>
                <a:schemeClr val="tx1"/>
              </a:buClr>
            </a:pPr>
            <a:r>
              <a:rPr lang="en-US" dirty="0"/>
              <a:t>Beneficial to define and model fairness for a specific social problem</a:t>
            </a:r>
          </a:p>
          <a:p>
            <a:pPr lvl="1">
              <a:buClr>
                <a:schemeClr val="tx1"/>
              </a:buClr>
            </a:pPr>
            <a:r>
              <a:rPr lang="en-US" dirty="0"/>
              <a:t>Application details can suggest fascinating new challenges to solve</a:t>
            </a:r>
          </a:p>
          <a:p>
            <a:pPr lvl="1">
              <a:buClr>
                <a:schemeClr val="tx1"/>
              </a:buClr>
            </a:pPr>
            <a:r>
              <a:rPr lang="en-US" dirty="0"/>
              <a:t>General purpose abstractions can be useful, but are often over-sold </a:t>
            </a:r>
          </a:p>
          <a:p>
            <a:pPr lvl="1">
              <a:buClr>
                <a:schemeClr val="tx1"/>
              </a:buClr>
            </a:pPr>
            <a:r>
              <a:rPr lang="en-US" dirty="0"/>
              <a:t>Use caution mapping ideas from fair classification to fair clustering</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2253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Considerations for modeling and problem formulation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Non-modularity </a:t>
            </a:r>
            <a:r>
              <a:rPr lang="en-US" dirty="0">
                <a:sym typeface="Wingdings" pitchFamily="2" charset="2"/>
              </a:rPr>
              <a:t> Fairness interventions do not act in a vacuum </a:t>
            </a:r>
          </a:p>
          <a:p>
            <a:pPr lvl="1">
              <a:buClr>
                <a:schemeClr val="tx1"/>
              </a:buClr>
            </a:pPr>
            <a:r>
              <a:rPr lang="en-US" dirty="0"/>
              <a:t>Broader context and upstream/downstream effects are important</a:t>
            </a:r>
          </a:p>
          <a:p>
            <a:pPr lvl="1">
              <a:buClr>
                <a:schemeClr val="tx1"/>
              </a:buClr>
            </a:pPr>
            <a:r>
              <a:rPr lang="en-US" dirty="0"/>
              <a:t>Can’t simply swap an “unfair” algorithm for a “fair” one</a:t>
            </a:r>
          </a:p>
          <a:p>
            <a:pPr lvl="1">
              <a:buClr>
                <a:schemeClr val="tx1"/>
              </a:buClr>
            </a:pPr>
            <a:r>
              <a:rPr lang="en-US" dirty="0"/>
              <a:t>Different bad inputs require different fair algorithms</a:t>
            </a:r>
          </a:p>
          <a:p>
            <a:pPr lvl="1">
              <a:buClr>
                <a:schemeClr val="tx1"/>
              </a:buClr>
            </a:pPr>
            <a:r>
              <a:rPr lang="en-US" dirty="0"/>
              <a:t>How the algorithm’s output is used must also be considered</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6789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Considerations for modeling and problem formulation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Interdisciplinarity </a:t>
            </a:r>
            <a:r>
              <a:rPr lang="en-US" dirty="0">
                <a:sym typeface="Wingdings" pitchFamily="2" charset="2"/>
              </a:rPr>
              <a:t> Read and collaborate outside CS</a:t>
            </a:r>
          </a:p>
          <a:p>
            <a:pPr lvl="1">
              <a:buClr>
                <a:schemeClr val="tx1"/>
              </a:buClr>
            </a:pPr>
            <a:r>
              <a:rPr lang="en-US" dirty="0"/>
              <a:t>Important to know your limits as a researcher (and reviewer)</a:t>
            </a:r>
          </a:p>
          <a:p>
            <a:pPr lvl="1">
              <a:buClr>
                <a:schemeClr val="tx1"/>
              </a:buClr>
            </a:pPr>
            <a:r>
              <a:rPr lang="en-US" dirty="0"/>
              <a:t>Respect prior work in other fields and avoid reinventing the wheel</a:t>
            </a:r>
          </a:p>
          <a:p>
            <a:pPr lvl="1">
              <a:buClr>
                <a:schemeClr val="tx1"/>
              </a:buClr>
            </a:pPr>
            <a:r>
              <a:rPr lang="en-US" dirty="0"/>
              <a:t>Understand what compromises are most acceptable when ideal can’t be achieved</a:t>
            </a:r>
          </a:p>
          <a:p>
            <a:pPr lvl="1">
              <a:buClr>
                <a:schemeClr val="tx1"/>
              </a:buClr>
            </a:pPr>
            <a:r>
              <a:rPr lang="en-US" dirty="0"/>
              <a:t>Establish what is and isn’t allowed in practice</a:t>
            </a:r>
          </a:p>
          <a:p>
            <a:pPr lvl="1">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5346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Considerations for modeling and problem formulation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Stakeholders </a:t>
            </a:r>
            <a:r>
              <a:rPr lang="en-US" dirty="0">
                <a:sym typeface="Wingdings" pitchFamily="2" charset="2"/>
              </a:rPr>
              <a:t> Real people are involved </a:t>
            </a:r>
          </a:p>
          <a:p>
            <a:pPr lvl="1">
              <a:buClr>
                <a:schemeClr val="tx1"/>
              </a:buClr>
            </a:pPr>
            <a:r>
              <a:rPr lang="en-US" dirty="0">
                <a:sym typeface="Wingdings" pitchFamily="2" charset="2"/>
              </a:rPr>
              <a:t>Who is this for?  </a:t>
            </a:r>
          </a:p>
          <a:p>
            <a:pPr lvl="1">
              <a:buClr>
                <a:schemeClr val="tx1"/>
              </a:buClr>
            </a:pPr>
            <a:r>
              <a:rPr lang="en-US" dirty="0">
                <a:sym typeface="Wingdings" pitchFamily="2" charset="2"/>
              </a:rPr>
              <a:t>Who are we being fair to? </a:t>
            </a:r>
          </a:p>
          <a:p>
            <a:pPr lvl="1">
              <a:buClr>
                <a:schemeClr val="tx1"/>
              </a:buClr>
            </a:pPr>
            <a:r>
              <a:rPr lang="en-US" dirty="0">
                <a:sym typeface="Wingdings" pitchFamily="2" charset="2"/>
              </a:rPr>
              <a:t>What do they want?</a:t>
            </a:r>
          </a:p>
          <a:p>
            <a:pPr lvl="1">
              <a:buClr>
                <a:schemeClr val="tx1"/>
              </a:buClr>
            </a:pPr>
            <a:r>
              <a:rPr lang="en-US" dirty="0"/>
              <a:t>How do they want fairness defined?</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81861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the problem</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The U.S. public education system is divided into districts</a:t>
            </a:r>
          </a:p>
          <a:p>
            <a:pPr lvl="1">
              <a:buClr>
                <a:schemeClr val="tx1"/>
              </a:buClr>
            </a:pPr>
            <a:r>
              <a:rPr lang="en-US" dirty="0"/>
              <a:t>“Clusters” of households whose children attend the same school system</a:t>
            </a:r>
          </a:p>
          <a:p>
            <a:pPr>
              <a:buClr>
                <a:schemeClr val="tx1"/>
              </a:buClr>
            </a:pPr>
            <a:r>
              <a:rPr lang="en-US" dirty="0"/>
              <a:t>Funding, etc. is not distributed equitably</a:t>
            </a:r>
          </a:p>
          <a:p>
            <a:pPr>
              <a:buClr>
                <a:schemeClr val="tx1"/>
              </a:buClr>
            </a:pPr>
            <a:r>
              <a:rPr lang="en-US" dirty="0"/>
              <a:t>Districts are segregated by demographics such as race, income level, etc.</a:t>
            </a:r>
          </a:p>
          <a:p>
            <a:pPr lvl="1">
              <a:buClr>
                <a:schemeClr val="tx1"/>
              </a:buClr>
            </a:pPr>
            <a:r>
              <a:rPr lang="en-US" dirty="0"/>
              <a:t>Contributes to inequity via factors such as local property taxes funding schools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57719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the fair clustering solution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Hammer </a:t>
            </a:r>
            <a:r>
              <a:rPr lang="en-US" dirty="0">
                <a:sym typeface="Wingdings" pitchFamily="2" charset="2"/>
              </a:rPr>
              <a:t></a:t>
            </a:r>
            <a:r>
              <a:rPr lang="en-US" dirty="0"/>
              <a:t> Fair clustering</a:t>
            </a:r>
          </a:p>
          <a:p>
            <a:pPr>
              <a:buClr>
                <a:schemeClr val="tx1"/>
              </a:buClr>
            </a:pPr>
            <a:r>
              <a:rPr lang="en-US" dirty="0"/>
              <a:t>Nail </a:t>
            </a:r>
            <a:r>
              <a:rPr lang="en-US" dirty="0">
                <a:sym typeface="Wingdings" pitchFamily="2" charset="2"/>
              </a:rPr>
              <a:t></a:t>
            </a:r>
            <a:r>
              <a:rPr lang="en-US" dirty="0"/>
              <a:t> Unfair school districts</a:t>
            </a:r>
          </a:p>
          <a:p>
            <a:pPr>
              <a:buClr>
                <a:schemeClr val="tx1"/>
              </a:buClr>
            </a:pPr>
            <a:r>
              <a:rPr lang="en-US" dirty="0"/>
              <a:t>Solution </a:t>
            </a:r>
            <a:r>
              <a:rPr lang="en-US" dirty="0">
                <a:sym typeface="Wingdings" pitchFamily="2" charset="2"/>
              </a:rPr>
              <a:t></a:t>
            </a:r>
            <a:r>
              <a:rPr lang="en-US" dirty="0"/>
              <a:t> Redraw school districts using fair clustering techniques</a:t>
            </a:r>
          </a:p>
          <a:p>
            <a:pPr lvl="1">
              <a:buClr>
                <a:schemeClr val="tx1"/>
              </a:buClr>
            </a:pPr>
            <a:r>
              <a:rPr lang="en-US" dirty="0"/>
              <a:t>E.g., draw “group fair” districts with demographic parity for race or income</a:t>
            </a:r>
          </a:p>
          <a:p>
            <a:pPr>
              <a:buClr>
                <a:schemeClr val="tx1"/>
              </a:buClr>
            </a:pPr>
            <a:r>
              <a:rPr lang="en-US" dirty="0"/>
              <a:t>What are the limitations and concerns of this approach?</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3197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the problem with the fair clustering solution</a:t>
            </a:r>
          </a:p>
        </p:txBody>
      </p:sp>
      <p:sp>
        <p:nvSpPr>
          <p:cNvPr id="3" name="Content Placeholder 2"/>
          <p:cNvSpPr>
            <a:spLocks noGrp="1"/>
          </p:cNvSpPr>
          <p:nvPr>
            <p:ph idx="1"/>
          </p:nvPr>
        </p:nvSpPr>
        <p:spPr>
          <a:xfrm>
            <a:off x="609600" y="1026012"/>
            <a:ext cx="7207876" cy="5169087"/>
          </a:xfrm>
        </p:spPr>
        <p:txBody>
          <a:bodyPr>
            <a:normAutofit/>
          </a:bodyPr>
          <a:lstStyle/>
          <a:p>
            <a:pPr>
              <a:buClr>
                <a:schemeClr val="tx1"/>
              </a:buClr>
            </a:pPr>
            <a:r>
              <a:rPr lang="en-US" dirty="0"/>
              <a:t>Need to factor in costs and logistics </a:t>
            </a:r>
          </a:p>
          <a:p>
            <a:pPr lvl="1">
              <a:buClr>
                <a:schemeClr val="tx1"/>
              </a:buClr>
            </a:pPr>
            <a:r>
              <a:rPr lang="en-US" dirty="0"/>
              <a:t>Some works do this</a:t>
            </a:r>
          </a:p>
          <a:p>
            <a:pPr>
              <a:buClr>
                <a:schemeClr val="tx1"/>
              </a:buClr>
            </a:pPr>
            <a:r>
              <a:rPr lang="en-US" dirty="0"/>
              <a:t>People move for schools</a:t>
            </a:r>
          </a:p>
          <a:p>
            <a:pPr lvl="1">
              <a:buClr>
                <a:schemeClr val="tx1"/>
              </a:buClr>
            </a:pPr>
            <a:r>
              <a:rPr lang="en-US" dirty="0"/>
              <a:t>Families will leave a district if schools are perceived to be “bad” (or they don’t like the demographics of the student body)</a:t>
            </a:r>
          </a:p>
          <a:p>
            <a:pPr lvl="1">
              <a:buClr>
                <a:schemeClr val="tx1"/>
              </a:buClr>
            </a:pPr>
            <a:r>
              <a:rPr lang="en-US" dirty="0"/>
              <a:t>Families will move to be near “good” schools</a:t>
            </a:r>
          </a:p>
          <a:p>
            <a:pPr>
              <a:buClr>
                <a:schemeClr val="tx1"/>
              </a:buClr>
            </a:pPr>
            <a:r>
              <a:rPr lang="en-US" dirty="0"/>
              <a:t>Solution doesn’t engage with broader context of the problem or downstream effects</a:t>
            </a:r>
          </a:p>
          <a:p>
            <a:pPr>
              <a:buClr>
                <a:schemeClr val="tx1"/>
              </a:buClr>
            </a:pPr>
            <a:r>
              <a:rPr lang="en-US" dirty="0"/>
              <a:t>Solution doesn’t engage with legal history</a:t>
            </a:r>
          </a:p>
          <a:p>
            <a:pPr lvl="1">
              <a:buClr>
                <a:schemeClr val="tx1"/>
              </a:buClr>
            </a:pPr>
            <a:r>
              <a:rPr lang="en-US" dirty="0"/>
              <a:t>Echoes historical solution of bussing</a:t>
            </a:r>
          </a:p>
          <a:p>
            <a:pPr>
              <a:buClr>
                <a:schemeClr val="tx1"/>
              </a:buClr>
            </a:pPr>
            <a:r>
              <a:rPr lang="en-US" dirty="0"/>
              <a:t>Solution may not be desired be stakeholders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text, person&#10;&#10;Description automatically generated">
            <a:extLst>
              <a:ext uri="{FF2B5EF4-FFF2-40B4-BE49-F238E27FC236}">
                <a16:creationId xmlns:a16="http://schemas.microsoft.com/office/drawing/2014/main" id="{07142AAE-6FC7-7548-A38A-0E0F6EB0D8E3}"/>
              </a:ext>
            </a:extLst>
          </p:cNvPr>
          <p:cNvPicPr>
            <a:picLocks noChangeAspect="1"/>
          </p:cNvPicPr>
          <p:nvPr/>
        </p:nvPicPr>
        <p:blipFill>
          <a:blip r:embed="rId2"/>
          <a:stretch>
            <a:fillRect/>
          </a:stretch>
        </p:blipFill>
        <p:spPr>
          <a:xfrm>
            <a:off x="7817476" y="3469294"/>
            <a:ext cx="3764924" cy="2725805"/>
          </a:xfrm>
          <a:prstGeom prst="rect">
            <a:avLst/>
          </a:prstGeom>
        </p:spPr>
      </p:pic>
    </p:spTree>
    <p:extLst>
      <p:ext uri="{BB962C8B-B14F-4D97-AF65-F5344CB8AC3E}">
        <p14:creationId xmlns:p14="http://schemas.microsoft.com/office/powerpoint/2010/main" val="3759337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very brief legal history of bussing</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Brown v. Board of Education</a:t>
            </a:r>
          </a:p>
          <a:p>
            <a:pPr lvl="1">
              <a:buClr>
                <a:schemeClr val="tx1"/>
              </a:buClr>
            </a:pPr>
            <a:r>
              <a:rPr lang="en-US" dirty="0"/>
              <a:t>Made de jure school segregation illegal in the U.S.</a:t>
            </a:r>
          </a:p>
          <a:p>
            <a:pPr lvl="1">
              <a:buClr>
                <a:schemeClr val="tx1"/>
              </a:buClr>
            </a:pPr>
            <a:r>
              <a:rPr lang="en-US" dirty="0"/>
              <a:t>De facto segregation exists to this day</a:t>
            </a:r>
          </a:p>
          <a:p>
            <a:pPr>
              <a:buClr>
                <a:schemeClr val="tx1"/>
              </a:buClr>
            </a:pPr>
            <a:r>
              <a:rPr lang="en-US" dirty="0"/>
              <a:t>Bussing</a:t>
            </a:r>
          </a:p>
          <a:p>
            <a:pPr lvl="1">
              <a:buClr>
                <a:schemeClr val="tx1"/>
              </a:buClr>
            </a:pPr>
            <a:r>
              <a:rPr lang="en-US" dirty="0"/>
              <a:t>Reassign students to better balance racial demographics</a:t>
            </a:r>
          </a:p>
          <a:p>
            <a:pPr lvl="1">
              <a:buClr>
                <a:schemeClr val="tx1"/>
              </a:buClr>
            </a:pPr>
            <a:r>
              <a:rPr lang="en-US" dirty="0"/>
              <a:t>Similar to group fair clustering</a:t>
            </a:r>
          </a:p>
          <a:p>
            <a:pPr>
              <a:buClr>
                <a:schemeClr val="tx1"/>
              </a:buClr>
            </a:pPr>
            <a:r>
              <a:rPr lang="en-US" dirty="0"/>
              <a:t>Milliken v. Bradley</a:t>
            </a:r>
          </a:p>
          <a:p>
            <a:pPr lvl="1">
              <a:buClr>
                <a:schemeClr val="tx1"/>
              </a:buClr>
            </a:pPr>
            <a:r>
              <a:rPr lang="en-US" dirty="0"/>
              <a:t>Asked whether students could be bussed across district lines between urban Detroit and its suburbs</a:t>
            </a:r>
          </a:p>
          <a:p>
            <a:pPr lvl="1">
              <a:buClr>
                <a:schemeClr val="tx1"/>
              </a:buClr>
            </a:pPr>
            <a:r>
              <a:rPr lang="en-US" dirty="0"/>
              <a:t>Ruling prevented states from bussing across district lines</a:t>
            </a:r>
          </a:p>
          <a:p>
            <a:pPr lvl="1">
              <a:buClr>
                <a:schemeClr val="tx1"/>
              </a:buClr>
            </a:pPr>
            <a:r>
              <a:rPr lang="en-US" dirty="0"/>
              <a:t>Allowed families to avoid integration by moving districts</a:t>
            </a:r>
          </a:p>
          <a:p>
            <a:pPr lvl="1">
              <a:buClr>
                <a:schemeClr val="tx1"/>
              </a:buClr>
            </a:pPr>
            <a:r>
              <a:rPr lang="en-US" dirty="0"/>
              <a:t>May have contributed to “white flight” and increased housing segregation</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0654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Thurgood Marshall’s dissent in Milliken</a:t>
            </a:r>
          </a:p>
        </p:txBody>
      </p:sp>
      <p:sp>
        <p:nvSpPr>
          <p:cNvPr id="3" name="Content Placeholder 2"/>
          <p:cNvSpPr>
            <a:spLocks noGrp="1"/>
          </p:cNvSpPr>
          <p:nvPr>
            <p:ph idx="1"/>
          </p:nvPr>
        </p:nvSpPr>
        <p:spPr>
          <a:xfrm>
            <a:off x="609600" y="1026012"/>
            <a:ext cx="8727583" cy="5169087"/>
          </a:xfrm>
        </p:spPr>
        <p:txBody>
          <a:bodyPr>
            <a:normAutofit/>
          </a:bodyPr>
          <a:lstStyle/>
          <a:p>
            <a:pPr marL="0" indent="0" algn="just">
              <a:buClr>
                <a:schemeClr val="tx1"/>
              </a:buClr>
              <a:buNone/>
            </a:pPr>
            <a:r>
              <a:rPr lang="en-US" i="1" dirty="0"/>
              <a:t>“Moreover, the result of a Detroit-only decree to this Court would be to increase the flight of whites from the city to the outlying suburbs, compounding the effects of the present rate of increase in the proportion Negro students in the Detroit system. Thus, even if a plan were adopted which at its outset provided in every school a 65 Negro, 35 white racial balance mix in keeping with the Negro-white population of the total school population, such a system would in short order devolve into an all-Negro system. For these reasons, the Detroit-only plan simply has no hope of achieving actual desegregation.”</a:t>
            </a:r>
          </a:p>
          <a:p>
            <a:pPr lvl="1">
              <a:buClr>
                <a:schemeClr val="tx1"/>
              </a:buClr>
            </a:pPr>
            <a:r>
              <a:rPr lang="en-US" dirty="0"/>
              <a:t>From Thurgood Marshall’s dissent in Milliken v. Bradley (1974)</a:t>
            </a:r>
          </a:p>
          <a:p>
            <a:pPr lvl="1">
              <a:buClr>
                <a:schemeClr val="tx1"/>
              </a:buClr>
            </a:pPr>
            <a:r>
              <a:rPr lang="en-US" dirty="0"/>
              <a:t>Recording from: </a:t>
            </a:r>
            <a:r>
              <a:rPr lang="en-US" dirty="0">
                <a:hlinkClick r:id="rId4"/>
              </a:rPr>
              <a:t>https://www.oyez.org/cases/1973/73-434</a:t>
            </a:r>
            <a:endParaRPr lang="en-US" dirty="0"/>
          </a:p>
          <a:p>
            <a:pPr lvl="1">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MarshallQuote3parts.mp3" descr="MarshallQuote3parts.mp3">
            <a:hlinkClick r:id="" action="ppaction://media"/>
            <a:extLst>
              <a:ext uri="{FF2B5EF4-FFF2-40B4-BE49-F238E27FC236}">
                <a16:creationId xmlns:a16="http://schemas.microsoft.com/office/drawing/2014/main" id="{99FE16F9-923C-4448-B788-255669E724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53392" y="4954134"/>
            <a:ext cx="812800" cy="812800"/>
          </a:xfrm>
          <a:prstGeom prst="rect">
            <a:avLst/>
          </a:prstGeom>
        </p:spPr>
      </p:pic>
      <p:pic>
        <p:nvPicPr>
          <p:cNvPr id="9" name="Picture 8" descr="A person wearing glasses&#10;&#10;Description automatically generated with low confidence">
            <a:extLst>
              <a:ext uri="{FF2B5EF4-FFF2-40B4-BE49-F238E27FC236}">
                <a16:creationId xmlns:a16="http://schemas.microsoft.com/office/drawing/2014/main" id="{9C3FBFEA-3039-F84A-96E4-CD3D3ECFB40B}"/>
              </a:ext>
            </a:extLst>
          </p:cNvPr>
          <p:cNvPicPr>
            <a:picLocks noChangeAspect="1"/>
          </p:cNvPicPr>
          <p:nvPr/>
        </p:nvPicPr>
        <p:blipFill>
          <a:blip r:embed="rId6"/>
          <a:stretch>
            <a:fillRect/>
          </a:stretch>
        </p:blipFill>
        <p:spPr>
          <a:xfrm>
            <a:off x="9483570" y="1091067"/>
            <a:ext cx="2098829" cy="2630928"/>
          </a:xfrm>
          <a:prstGeom prst="rect">
            <a:avLst/>
          </a:prstGeom>
        </p:spPr>
      </p:pic>
    </p:spTree>
    <p:extLst>
      <p:ext uri="{BB962C8B-B14F-4D97-AF65-F5344CB8AC3E}">
        <p14:creationId xmlns:p14="http://schemas.microsoft.com/office/powerpoint/2010/main" val="3131790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61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What we’ve seen so far…</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Several classic clustering problems</a:t>
            </a:r>
          </a:p>
          <a:p>
            <a:pPr>
              <a:buClr>
                <a:schemeClr val="tx1"/>
              </a:buClr>
            </a:pPr>
            <a:r>
              <a:rPr lang="en-US" dirty="0"/>
              <a:t>A current taxonomy of fairness definitions in clustering</a:t>
            </a:r>
          </a:p>
          <a:p>
            <a:pPr>
              <a:buClr>
                <a:schemeClr val="tx1"/>
              </a:buClr>
            </a:pPr>
            <a:r>
              <a:rPr lang="en-US" dirty="0"/>
              <a:t>Algorithmic approaches to solving fair clustering problems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58576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School districting: potential future directions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Ask experts in education policy how fair clustering might help them</a:t>
            </a:r>
          </a:p>
          <a:p>
            <a:pPr>
              <a:buClr>
                <a:schemeClr val="tx1"/>
              </a:buClr>
            </a:pPr>
            <a:r>
              <a:rPr lang="en-US" dirty="0"/>
              <a:t>Incorporate game theoretic aspects into the model</a:t>
            </a:r>
          </a:p>
          <a:p>
            <a:pPr>
              <a:buClr>
                <a:schemeClr val="tx1"/>
              </a:buClr>
            </a:pPr>
            <a:r>
              <a:rPr lang="en-US" dirty="0"/>
              <a:t>Draw “fairest” possible hypothetical districts for the purpose of comparing to and evaluating current districts</a:t>
            </a:r>
          </a:p>
          <a:p>
            <a:pPr lvl="1">
              <a:buClr>
                <a:schemeClr val="tx1"/>
              </a:buClr>
            </a:pPr>
            <a:r>
              <a:rPr lang="en-US" dirty="0"/>
              <a:t>Can provide data/analysis to argue for systemic changes</a:t>
            </a:r>
          </a:p>
          <a:p>
            <a:pPr lvl="1">
              <a:buClr>
                <a:schemeClr val="tx1"/>
              </a:buClr>
            </a:pPr>
            <a:r>
              <a:rPr lang="en-US" dirty="0"/>
              <a:t>Can reveal evidence of discrimination</a:t>
            </a:r>
          </a:p>
          <a:p>
            <a:pPr>
              <a:buClr>
                <a:schemeClr val="tx1"/>
              </a:buClr>
            </a:pPr>
            <a:r>
              <a:rPr lang="en-US" dirty="0"/>
              <a:t>Consider a related problem like school assignment within a district</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8185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Evaluation, experiments, and datasets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Lots of room for improvement</a:t>
            </a:r>
          </a:p>
          <a:p>
            <a:pPr lvl="1">
              <a:buClr>
                <a:schemeClr val="tx1"/>
              </a:buClr>
            </a:pPr>
            <a:r>
              <a:rPr lang="en-US" dirty="0"/>
              <a:t>Methods-based work positions datasets as decontextualized benchmarks</a:t>
            </a:r>
          </a:p>
          <a:p>
            <a:pPr lvl="1">
              <a:buClr>
                <a:schemeClr val="tx1"/>
              </a:buClr>
            </a:pPr>
            <a:r>
              <a:rPr lang="en-US" dirty="0"/>
              <a:t>Can lead to unconvincing empirical evaluation</a:t>
            </a:r>
          </a:p>
          <a:p>
            <a:pPr>
              <a:buClr>
                <a:schemeClr val="tx1"/>
              </a:buClr>
            </a:pPr>
            <a:endParaRPr lang="en-US" dirty="0"/>
          </a:p>
          <a:p>
            <a:pPr>
              <a:buClr>
                <a:schemeClr val="tx1"/>
              </a:buClr>
            </a:pPr>
            <a:r>
              <a:rPr lang="en-US" dirty="0"/>
              <a:t>Let’s look at some common dataset issues related to</a:t>
            </a:r>
          </a:p>
          <a:p>
            <a:pPr lvl="1">
              <a:buClr>
                <a:schemeClr val="tx1"/>
              </a:buClr>
            </a:pPr>
            <a:r>
              <a:rPr lang="en-US" dirty="0"/>
              <a:t>Poor quality of popular datasets</a:t>
            </a:r>
          </a:p>
          <a:p>
            <a:pPr lvl="1">
              <a:buClr>
                <a:schemeClr val="tx1"/>
              </a:buClr>
            </a:pPr>
            <a:r>
              <a:rPr lang="en-US" dirty="0"/>
              <a:t>Common misunderstanding/mistakes</a:t>
            </a:r>
          </a:p>
          <a:p>
            <a:pPr lvl="1">
              <a:buClr>
                <a:schemeClr val="tx1"/>
              </a:buClr>
            </a:pPr>
            <a:r>
              <a:rPr lang="en-US" dirty="0"/>
              <a:t>Mismatched fairness definitions</a:t>
            </a:r>
          </a:p>
          <a:p>
            <a:pPr lvl="1">
              <a:buClr>
                <a:schemeClr val="tx1"/>
              </a:buClr>
            </a:pPr>
            <a:r>
              <a:rPr lang="en-US" dirty="0"/>
              <a:t>Lack of real world meaning in experiments</a:t>
            </a:r>
          </a:p>
          <a:p>
            <a:pPr lvl="1">
              <a:buClr>
                <a:schemeClr val="tx1"/>
              </a:buClr>
            </a:pPr>
            <a:r>
              <a:rPr lang="en-US" dirty="0"/>
              <a:t>Benchmarks and community norms</a:t>
            </a:r>
          </a:p>
          <a:p>
            <a:pPr lvl="1">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420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1: noisy demographic labels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Important to know where sensitive features in dataset come from</a:t>
            </a:r>
          </a:p>
          <a:p>
            <a:pPr>
              <a:buClr>
                <a:schemeClr val="tx1"/>
              </a:buClr>
            </a:pPr>
            <a:r>
              <a:rPr lang="en-US" dirty="0"/>
              <a:t>Criminal justice datasets often have noisy race labels</a:t>
            </a:r>
          </a:p>
          <a:p>
            <a:pPr>
              <a:buClr>
                <a:schemeClr val="tx1"/>
              </a:buClr>
            </a:pPr>
            <a:r>
              <a:rPr lang="en-US" dirty="0"/>
              <a:t>Popular “German Credit” dataset has coding errors in sex label</a:t>
            </a:r>
          </a:p>
          <a:p>
            <a:pPr lvl="1">
              <a:buClr>
                <a:schemeClr val="tx1"/>
              </a:buClr>
            </a:pPr>
            <a:r>
              <a:rPr lang="en-US" dirty="0" err="1"/>
              <a:t>Grömping</a:t>
            </a:r>
            <a:r>
              <a:rPr lang="en-US" dirty="0"/>
              <a:t> (2019) “South German Credit Data: Correcting a Widely Used Data Set”</a:t>
            </a:r>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918737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2: weird features &amp; the Adult dataset</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Adult dataset </a:t>
            </a:r>
            <a:r>
              <a:rPr lang="en-US" dirty="0">
                <a:sym typeface="Wingdings" pitchFamily="2" charset="2"/>
              </a:rPr>
              <a:t> Publicly available census income dataset</a:t>
            </a:r>
            <a:endParaRPr lang="en-US" dirty="0"/>
          </a:p>
          <a:p>
            <a:pPr lvl="1">
              <a:buClr>
                <a:schemeClr val="tx1"/>
              </a:buClr>
            </a:pPr>
            <a:r>
              <a:rPr lang="en-US" dirty="0"/>
              <a:t>Intended for predicting whether income exceeds $50K/year</a:t>
            </a:r>
          </a:p>
          <a:p>
            <a:pPr lvl="1">
              <a:buClr>
                <a:schemeClr val="tx1"/>
              </a:buClr>
            </a:pPr>
            <a:r>
              <a:rPr lang="en-US" dirty="0"/>
              <a:t>Commonly used as a fairness benchmark</a:t>
            </a:r>
          </a:p>
          <a:p>
            <a:pPr>
              <a:buClr>
                <a:schemeClr val="tx1"/>
              </a:buClr>
            </a:pPr>
            <a:r>
              <a:rPr lang="en-US" dirty="0"/>
              <a:t>Fair clustering works </a:t>
            </a:r>
            <a:r>
              <a:rPr lang="en-US" dirty="0">
                <a:sym typeface="Wingdings" pitchFamily="2" charset="2"/>
              </a:rPr>
              <a:t></a:t>
            </a:r>
            <a:r>
              <a:rPr lang="en-US" dirty="0"/>
              <a:t> Typically use only numerical features </a:t>
            </a:r>
          </a:p>
          <a:p>
            <a:pPr lvl="1">
              <a:buClr>
                <a:schemeClr val="tx1"/>
              </a:buClr>
            </a:pPr>
            <a:r>
              <a:rPr lang="en-US" dirty="0"/>
              <a:t>age, </a:t>
            </a:r>
            <a:r>
              <a:rPr lang="en-US" dirty="0" err="1"/>
              <a:t>fnlwgt</a:t>
            </a:r>
            <a:r>
              <a:rPr lang="en-US" dirty="0"/>
              <a:t>, education-num, capital-gain, and hours-per-week</a:t>
            </a:r>
          </a:p>
          <a:p>
            <a:pPr lvl="1">
              <a:buClr>
                <a:schemeClr val="tx1"/>
              </a:buClr>
            </a:pPr>
            <a:r>
              <a:rPr lang="en-US" dirty="0"/>
              <a:t>Most seem like reasonable features, but what is </a:t>
            </a:r>
            <a:r>
              <a:rPr lang="en-US" dirty="0" err="1"/>
              <a:t>fnlwgt</a:t>
            </a:r>
            <a:r>
              <a:rPr lang="en-US" dirty="0"/>
              <a:t>?</a:t>
            </a:r>
          </a:p>
          <a:p>
            <a:pPr>
              <a:buClr>
                <a:schemeClr val="tx1"/>
              </a:buClr>
            </a:pPr>
            <a:r>
              <a:rPr lang="en-US" dirty="0" err="1"/>
              <a:t>fnlwgt</a:t>
            </a:r>
            <a:r>
              <a:rPr lang="en-US" dirty="0"/>
              <a:t> feature </a:t>
            </a:r>
            <a:r>
              <a:rPr lang="en-US" dirty="0">
                <a:sym typeface="Wingdings" pitchFamily="2" charset="2"/>
              </a:rPr>
              <a:t> Lots of issues</a:t>
            </a:r>
            <a:endParaRPr lang="en-US" dirty="0"/>
          </a:p>
          <a:p>
            <a:pPr lvl="1">
              <a:buClr>
                <a:schemeClr val="tx1"/>
              </a:buClr>
            </a:pPr>
            <a:r>
              <a:rPr lang="en-US" dirty="0"/>
              <a:t>Orders of magnitude larger than other features and must be normalized to avoid dominating other features</a:t>
            </a:r>
          </a:p>
          <a:p>
            <a:pPr lvl="1">
              <a:buClr>
                <a:schemeClr val="tx1"/>
              </a:buClr>
            </a:pPr>
            <a:r>
              <a:rPr lang="en-US" dirty="0"/>
              <a:t>Not clear that it is appropriate to use as a feature regardless</a:t>
            </a:r>
          </a:p>
          <a:p>
            <a:pPr lvl="1">
              <a:buClr>
                <a:schemeClr val="tx1"/>
              </a:buClr>
            </a:pPr>
            <a:r>
              <a:rPr lang="en-US" dirty="0"/>
              <a:t>Meant to be a weight associated with an entry, not a feature</a:t>
            </a:r>
          </a:p>
          <a:p>
            <a:pPr lvl="1">
              <a:buClr>
                <a:schemeClr val="tx1"/>
              </a:buClr>
            </a:pPr>
            <a:r>
              <a:rPr lang="en-US" dirty="0"/>
              <a:t>Should probably be used when sampling small subset</a:t>
            </a:r>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53201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2: weird features &amp; the Adult dataset</a:t>
            </a:r>
          </a:p>
        </p:txBody>
      </p:sp>
      <p:sp>
        <p:nvSpPr>
          <p:cNvPr id="3" name="Content Placeholder 2"/>
          <p:cNvSpPr>
            <a:spLocks noGrp="1"/>
          </p:cNvSpPr>
          <p:nvPr>
            <p:ph idx="1"/>
          </p:nvPr>
        </p:nvSpPr>
        <p:spPr>
          <a:xfrm>
            <a:off x="609600" y="1026012"/>
            <a:ext cx="8688946" cy="5169087"/>
          </a:xfrm>
        </p:spPr>
        <p:txBody>
          <a:bodyPr>
            <a:normAutofit/>
          </a:bodyPr>
          <a:lstStyle/>
          <a:p>
            <a:pPr marL="0" indent="0" algn="just">
              <a:buClr>
                <a:schemeClr val="tx1"/>
              </a:buClr>
              <a:buNone/>
            </a:pPr>
            <a:r>
              <a:rPr lang="en-US" i="1" dirty="0"/>
              <a:t>“The UCI Adult feature “</a:t>
            </a:r>
            <a:r>
              <a:rPr lang="en-US" i="1" dirty="0" err="1"/>
              <a:t>fnlwgt</a:t>
            </a:r>
            <a:r>
              <a:rPr lang="en-US" i="1" dirty="0"/>
              <a:t>”. This column is actually not a demographic feature of an individual but a weight value computed by the Census Bureau to make the sample representative for the US population. We compared the “</a:t>
            </a:r>
            <a:r>
              <a:rPr lang="en-US" i="1" dirty="0" err="1"/>
              <a:t>fnlwgt</a:t>
            </a:r>
            <a:r>
              <a:rPr lang="en-US" i="1" dirty="0"/>
              <a:t>” data to all weight variables available in IPUMS CPS but did not find an exact match. The closest match is the variable “UH_WGTS_A1”, which has a similar distribution. Since we did not identify an exact match for “</a:t>
            </a:r>
            <a:r>
              <a:rPr lang="en-US" i="1" dirty="0" err="1"/>
              <a:t>fnlwgt</a:t>
            </a:r>
            <a:r>
              <a:rPr lang="en-US" i="1" dirty="0"/>
              <a:t>” and the variable is not a property of an individual, we do not utilize it further in our experiments.”</a:t>
            </a:r>
          </a:p>
          <a:p>
            <a:pPr lvl="1">
              <a:buClr>
                <a:schemeClr val="tx1"/>
              </a:buClr>
            </a:pPr>
            <a:r>
              <a:rPr lang="en-US" dirty="0"/>
              <a:t>Ding, Hardt, Miller, and Schmidt (</a:t>
            </a:r>
            <a:r>
              <a:rPr lang="en-US" dirty="0" err="1"/>
              <a:t>NeurIPS</a:t>
            </a:r>
            <a:r>
              <a:rPr lang="en-US" dirty="0"/>
              <a:t> 2021) “Retiring adult: New datasets for fair machine learning”</a:t>
            </a:r>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3970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3: meaning &amp; equality of opportunity</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Equality of opportunity </a:t>
            </a:r>
            <a:r>
              <a:rPr lang="en-US" dirty="0">
                <a:sym typeface="Wingdings" pitchFamily="2" charset="2"/>
              </a:rPr>
              <a:t> </a:t>
            </a:r>
            <a:r>
              <a:rPr lang="en-US" dirty="0"/>
              <a:t>Fairness definition from supervised learning</a:t>
            </a:r>
          </a:p>
          <a:p>
            <a:pPr lvl="1">
              <a:buClr>
                <a:schemeClr val="tx1"/>
              </a:buClr>
            </a:pPr>
            <a:r>
              <a:rPr lang="en-US" dirty="0"/>
              <a:t>People whose true label is “positive” should have an equal chance of being classified as positive regardless of group membership</a:t>
            </a:r>
          </a:p>
          <a:p>
            <a:pPr lvl="1">
              <a:buClr>
                <a:schemeClr val="tx1"/>
              </a:buClr>
            </a:pPr>
            <a:r>
              <a:rPr lang="en-US" dirty="0"/>
              <a:t>I.e., avoid discrimination in false negatives, but don’t worry about inequality in false positives</a:t>
            </a:r>
          </a:p>
          <a:p>
            <a:pPr lvl="1">
              <a:buClr>
                <a:schemeClr val="tx1"/>
              </a:buClr>
            </a:pPr>
            <a:r>
              <a:rPr lang="en-US" dirty="0"/>
              <a:t>E.g., qualified job candidates get equal chance at interviewing</a:t>
            </a:r>
          </a:p>
          <a:p>
            <a:pPr lvl="1">
              <a:buClr>
                <a:schemeClr val="tx1"/>
              </a:buClr>
            </a:pPr>
            <a:r>
              <a:rPr lang="en-US" dirty="0"/>
              <a:t>Hardt, Price, and </a:t>
            </a:r>
            <a:r>
              <a:rPr lang="en-US" dirty="0" err="1"/>
              <a:t>Srebro</a:t>
            </a:r>
            <a:r>
              <a:rPr lang="en-US" dirty="0"/>
              <a:t> (</a:t>
            </a:r>
            <a:r>
              <a:rPr lang="en-US" dirty="0" err="1"/>
              <a:t>NeurIPS</a:t>
            </a:r>
            <a:r>
              <a:rPr lang="en-US" dirty="0"/>
              <a:t> 2016) “Equality of opportunity in supervised learning”</a:t>
            </a:r>
          </a:p>
          <a:p>
            <a:pPr>
              <a:buClr>
                <a:schemeClr val="tx1"/>
              </a:buClr>
            </a:pPr>
            <a:r>
              <a:rPr lang="en-US" dirty="0"/>
              <a:t>Wording of definition assumes “positive” label is a good outcome</a:t>
            </a:r>
          </a:p>
          <a:p>
            <a:pPr>
              <a:buClr>
                <a:schemeClr val="tx1"/>
              </a:buClr>
            </a:pPr>
            <a:r>
              <a:rPr lang="en-US" dirty="0"/>
              <a:t>Challenge </a:t>
            </a:r>
            <a:r>
              <a:rPr lang="en-US" dirty="0">
                <a:sym typeface="Wingdings" pitchFamily="2" charset="2"/>
              </a:rPr>
              <a:t> “Positive” label is a bad outcome in many datasets</a:t>
            </a:r>
            <a:endParaRPr lang="en-US" dirty="0"/>
          </a:p>
          <a:p>
            <a:pPr lvl="1">
              <a:buClr>
                <a:schemeClr val="tx1"/>
              </a:buClr>
            </a:pPr>
            <a:r>
              <a:rPr lang="en-US" dirty="0"/>
              <a:t>Leads to backwards experiments if not corrected</a:t>
            </a:r>
          </a:p>
          <a:p>
            <a:pPr lvl="1">
              <a:buClr>
                <a:schemeClr val="tx1"/>
              </a:buClr>
            </a:pPr>
            <a:r>
              <a:rPr lang="en-US" dirty="0"/>
              <a:t>E.g., don’t give people “equal opportunity” to be labeled high risk and denied bail</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97270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4: fairness mismatch &amp; Diabetes dataset</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Diabetes dataset </a:t>
            </a:r>
            <a:r>
              <a:rPr lang="en-US" dirty="0">
                <a:sym typeface="Wingdings" pitchFamily="2" charset="2"/>
              </a:rPr>
              <a:t> Publicly available diabetes patient dataset</a:t>
            </a:r>
            <a:endParaRPr lang="en-US" dirty="0"/>
          </a:p>
          <a:p>
            <a:pPr lvl="1">
              <a:buClr>
                <a:schemeClr val="tx1"/>
              </a:buClr>
            </a:pPr>
            <a:r>
              <a:rPr lang="en-US" dirty="0"/>
              <a:t>Commonly used as a fairness benchmark</a:t>
            </a:r>
          </a:p>
          <a:p>
            <a:pPr lvl="1">
              <a:buClr>
                <a:schemeClr val="tx1"/>
              </a:buClr>
            </a:pPr>
            <a:r>
              <a:rPr lang="en-US" dirty="0"/>
              <a:t>Used to evaluate group fairness in clustering with sex as the sensitive</a:t>
            </a:r>
          </a:p>
          <a:p>
            <a:pPr>
              <a:buClr>
                <a:schemeClr val="tx1"/>
              </a:buClr>
            </a:pPr>
            <a:r>
              <a:rPr lang="en-US" dirty="0"/>
              <a:t>Problem</a:t>
            </a:r>
            <a:r>
              <a:rPr lang="en-US" dirty="0">
                <a:sym typeface="Wingdings" pitchFamily="2" charset="2"/>
              </a:rPr>
              <a:t></a:t>
            </a:r>
            <a:r>
              <a:rPr lang="en-US" dirty="0"/>
              <a:t> Health conditions affect men and women differently </a:t>
            </a:r>
          </a:p>
          <a:p>
            <a:pPr lvl="1">
              <a:buClr>
                <a:schemeClr val="tx1"/>
              </a:buClr>
            </a:pPr>
            <a:r>
              <a:rPr lang="en-US" dirty="0"/>
              <a:t>Balancing male/female membership in clusters could be inappropriate and harmful at worst</a:t>
            </a:r>
          </a:p>
          <a:p>
            <a:pPr>
              <a:buClr>
                <a:schemeClr val="tx1"/>
              </a:buClr>
            </a:pPr>
            <a:r>
              <a:rPr lang="en-US" dirty="0"/>
              <a:t>Consult an expert before using health/medical data to ensure the fairness intervention makes sense</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85019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Dataset issue 5: benchmarks break all the rules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Many previous issues and similar mistakes are enshrined as benchmarks </a:t>
            </a:r>
          </a:p>
          <a:p>
            <a:pPr>
              <a:buClr>
                <a:schemeClr val="tx1"/>
              </a:buClr>
            </a:pPr>
            <a:r>
              <a:rPr lang="en-US" dirty="0"/>
              <a:t>Some reviewers expect to see these experiments replicated in new work</a:t>
            </a:r>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85716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Concluding thoughts on datasets and evaluation</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Recuring questions to consider:</a:t>
            </a:r>
          </a:p>
          <a:p>
            <a:pPr lvl="1">
              <a:buClr>
                <a:schemeClr val="tx1"/>
              </a:buClr>
            </a:pPr>
            <a:r>
              <a:rPr lang="en-US" dirty="0"/>
              <a:t>How was data prepared? Who reported sensitive features?</a:t>
            </a:r>
          </a:p>
          <a:p>
            <a:pPr lvl="1">
              <a:buClr>
                <a:schemeClr val="tx1"/>
              </a:buClr>
            </a:pPr>
            <a:r>
              <a:rPr lang="en-US" dirty="0"/>
              <a:t>What does it “mean” to cluster this data this way?</a:t>
            </a:r>
          </a:p>
          <a:p>
            <a:pPr lvl="1">
              <a:buClr>
                <a:schemeClr val="tx1"/>
              </a:buClr>
            </a:pPr>
            <a:r>
              <a:rPr lang="en-US" dirty="0"/>
              <a:t>What do domain experts think of this experiment?</a:t>
            </a:r>
          </a:p>
          <a:p>
            <a:pPr>
              <a:buClr>
                <a:schemeClr val="tx1"/>
              </a:buClr>
            </a:pPr>
            <a:r>
              <a:rPr lang="en-US" dirty="0"/>
              <a:t>More reading on datasets:</a:t>
            </a:r>
          </a:p>
          <a:p>
            <a:pPr lvl="1">
              <a:buClr>
                <a:schemeClr val="tx1"/>
              </a:buClr>
            </a:pPr>
            <a:r>
              <a:rPr lang="en-US" dirty="0" err="1"/>
              <a:t>Fabris</a:t>
            </a:r>
            <a:r>
              <a:rPr lang="en-US" dirty="0"/>
              <a:t>, Messina, </a:t>
            </a:r>
            <a:r>
              <a:rPr lang="en-US" dirty="0" err="1"/>
              <a:t>Silvello</a:t>
            </a:r>
            <a:r>
              <a:rPr lang="en-US" dirty="0"/>
              <a:t>, and </a:t>
            </a:r>
            <a:r>
              <a:rPr lang="en-US" dirty="0" err="1"/>
              <a:t>Susto</a:t>
            </a:r>
            <a:r>
              <a:rPr lang="en-US" dirty="0"/>
              <a:t> (</a:t>
            </a:r>
            <a:r>
              <a:rPr lang="en-US" dirty="0" err="1"/>
              <a:t>arxiv</a:t>
            </a:r>
            <a:r>
              <a:rPr lang="en-US" dirty="0"/>
              <a:t> 2022) “Algorithmic Fairness Datasets: the Story so Far”</a:t>
            </a:r>
          </a:p>
          <a:p>
            <a:pPr lvl="1">
              <a:buClr>
                <a:schemeClr val="tx1"/>
              </a:buClr>
            </a:pPr>
            <a:r>
              <a:rPr lang="en-US" dirty="0"/>
              <a:t>Bao, Zhou, </a:t>
            </a:r>
            <a:r>
              <a:rPr lang="en-US" dirty="0" err="1"/>
              <a:t>Zottola</a:t>
            </a:r>
            <a:r>
              <a:rPr lang="en-US" dirty="0"/>
              <a:t>, </a:t>
            </a:r>
            <a:r>
              <a:rPr lang="en-US" dirty="0" err="1"/>
              <a:t>Brubach</a:t>
            </a:r>
            <a:r>
              <a:rPr lang="en-US" dirty="0"/>
              <a:t>, Desmarais, Horowitz, Lum, </a:t>
            </a:r>
            <a:r>
              <a:rPr lang="en-US" dirty="0" err="1"/>
              <a:t>Venkatasubramanian</a:t>
            </a:r>
            <a:r>
              <a:rPr lang="en-US" dirty="0"/>
              <a:t> (</a:t>
            </a:r>
            <a:r>
              <a:rPr lang="en-US" dirty="0" err="1"/>
              <a:t>NeurIPS</a:t>
            </a:r>
            <a:r>
              <a:rPr lang="en-US" dirty="0"/>
              <a:t> 2021) “It's </a:t>
            </a:r>
            <a:r>
              <a:rPr lang="en-US" dirty="0" err="1"/>
              <a:t>COMPASlicated</a:t>
            </a:r>
            <a:r>
              <a:rPr lang="en-US" dirty="0"/>
              <a:t>: The Messy Relationship between RAI Datasets and Algorithmic Fairness Benchmarks”</a:t>
            </a:r>
          </a:p>
          <a:p>
            <a:pPr lvl="1">
              <a:buClr>
                <a:schemeClr val="tx1"/>
              </a:buClr>
            </a:pPr>
            <a:r>
              <a:rPr lang="en-US" dirty="0" err="1"/>
              <a:t>Gebru</a:t>
            </a:r>
            <a:r>
              <a:rPr lang="en-US" dirty="0"/>
              <a:t>, Morgenstern, </a:t>
            </a:r>
            <a:r>
              <a:rPr lang="en-US" dirty="0" err="1"/>
              <a:t>Vecchione</a:t>
            </a:r>
            <a:r>
              <a:rPr lang="en-US" dirty="0"/>
              <a:t>, Wortman Vaughan, Wallach, </a:t>
            </a:r>
            <a:r>
              <a:rPr lang="en-US" dirty="0" err="1"/>
              <a:t>Daumé</a:t>
            </a:r>
            <a:r>
              <a:rPr lang="en-US" dirty="0"/>
              <a:t> </a:t>
            </a:r>
            <a:r>
              <a:rPr lang="en-US" dirty="0" err="1"/>
              <a:t>Iii</a:t>
            </a:r>
            <a:r>
              <a:rPr lang="en-US" dirty="0"/>
              <a:t>, and Crawford (Comm. ACM 2021) “Datasheets for datasets”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8388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Where we’re heading… </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b="1" dirty="0">
                <a:solidFill>
                  <a:schemeClr val="bg1">
                    <a:lumMod val="65000"/>
                  </a:schemeClr>
                </a:solidFill>
              </a:rPr>
              <a:t>Outcomes</a:t>
            </a:r>
            <a:r>
              <a:rPr lang="en-US" dirty="0">
                <a:solidFill>
                  <a:schemeClr val="bg1">
                    <a:lumMod val="65000"/>
                  </a:schemeClr>
                </a:solidFill>
              </a:rPr>
              <a:t> </a:t>
            </a:r>
            <a:r>
              <a:rPr lang="en-US" dirty="0">
                <a:solidFill>
                  <a:schemeClr val="bg1">
                    <a:lumMod val="65000"/>
                  </a:schemeClr>
                </a:solidFill>
                <a:sym typeface="Wingdings" pitchFamily="2" charset="2"/>
              </a:rPr>
              <a:t></a:t>
            </a:r>
            <a:r>
              <a:rPr lang="en-US" dirty="0">
                <a:solidFill>
                  <a:schemeClr val="bg1">
                    <a:lumMod val="65000"/>
                  </a:schemeClr>
                </a:solidFill>
              </a:rPr>
              <a:t> Summarize risks and responsibilities that motivate careful and thoughtful approaches to fair clustering</a:t>
            </a:r>
          </a:p>
          <a:p>
            <a:pPr>
              <a:buClr>
                <a:schemeClr val="tx1"/>
              </a:buClr>
            </a:pPr>
            <a:r>
              <a:rPr lang="en-US" b="1" dirty="0">
                <a:solidFill>
                  <a:schemeClr val="bg1">
                    <a:lumMod val="65000"/>
                  </a:schemeClr>
                </a:solidFill>
              </a:rPr>
              <a:t>Methods</a:t>
            </a:r>
            <a:r>
              <a:rPr lang="en-US" dirty="0">
                <a:solidFill>
                  <a:schemeClr val="bg1">
                    <a:lumMod val="65000"/>
                  </a:schemeClr>
                </a:solidFill>
              </a:rPr>
              <a:t> </a:t>
            </a:r>
            <a:r>
              <a:rPr lang="en-US" dirty="0">
                <a:solidFill>
                  <a:schemeClr val="bg1">
                    <a:lumMod val="65000"/>
                  </a:schemeClr>
                </a:solidFill>
                <a:sym typeface="Wingdings" pitchFamily="2" charset="2"/>
              </a:rPr>
              <a:t></a:t>
            </a:r>
            <a:r>
              <a:rPr lang="en-US" dirty="0">
                <a:solidFill>
                  <a:schemeClr val="bg1">
                    <a:lumMod val="65000"/>
                  </a:schemeClr>
                </a:solidFill>
              </a:rPr>
              <a:t> Examine the challenges and pitfalls we can encounter doing meaningful and impactful fairness work</a:t>
            </a:r>
          </a:p>
          <a:p>
            <a:pPr>
              <a:buClr>
                <a:schemeClr val="tx1"/>
              </a:buClr>
            </a:pPr>
            <a:r>
              <a:rPr lang="en-US" b="1" dirty="0"/>
              <a:t>Next steps </a:t>
            </a:r>
            <a:r>
              <a:rPr lang="en-US" dirty="0">
                <a:sym typeface="Wingdings" pitchFamily="2" charset="2"/>
              </a:rPr>
              <a:t></a:t>
            </a:r>
            <a:r>
              <a:rPr lang="en-US" dirty="0"/>
              <a:t> Explore the vast frontier of future work that arises from interdisciplinary engagement and specific applications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21464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Where we’re heading… </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b="1" dirty="0"/>
              <a:t>Outcomes</a:t>
            </a:r>
            <a:r>
              <a:rPr lang="en-US" dirty="0"/>
              <a:t> </a:t>
            </a:r>
            <a:r>
              <a:rPr lang="en-US" dirty="0">
                <a:sym typeface="Wingdings" pitchFamily="2" charset="2"/>
              </a:rPr>
              <a:t></a:t>
            </a:r>
            <a:r>
              <a:rPr lang="en-US" dirty="0"/>
              <a:t> Summarize risks and responsibilities that motivate careful and thoughtful approaches to fair clustering</a:t>
            </a:r>
          </a:p>
          <a:p>
            <a:pPr>
              <a:buClr>
                <a:schemeClr val="tx1"/>
              </a:buClr>
            </a:pPr>
            <a:r>
              <a:rPr lang="en-US" b="1" dirty="0"/>
              <a:t>Methods</a:t>
            </a:r>
            <a:r>
              <a:rPr lang="en-US" dirty="0"/>
              <a:t> </a:t>
            </a:r>
            <a:r>
              <a:rPr lang="en-US" dirty="0">
                <a:sym typeface="Wingdings" pitchFamily="2" charset="2"/>
              </a:rPr>
              <a:t></a:t>
            </a:r>
            <a:r>
              <a:rPr lang="en-US" dirty="0"/>
              <a:t> Examine the challenges and pitfalls we can encounter doing meaningful and impactful fairness work</a:t>
            </a:r>
          </a:p>
          <a:p>
            <a:pPr>
              <a:buClr>
                <a:schemeClr val="tx1"/>
              </a:buClr>
            </a:pPr>
            <a:r>
              <a:rPr lang="en-US" b="1" dirty="0"/>
              <a:t>Next steps </a:t>
            </a:r>
            <a:r>
              <a:rPr lang="en-US" dirty="0">
                <a:sym typeface="Wingdings" pitchFamily="2" charset="2"/>
              </a:rPr>
              <a:t></a:t>
            </a:r>
            <a:r>
              <a:rPr lang="en-US" dirty="0"/>
              <a:t> Explore the vast frontier of future work that arises from interdisciplinary engagement and specific applications</a:t>
            </a:r>
          </a:p>
          <a:p>
            <a:pPr>
              <a:buClr>
                <a:schemeClr val="tx1"/>
              </a:buClr>
            </a:pPr>
            <a:endParaRPr lang="en-US" dirty="0"/>
          </a:p>
          <a:p>
            <a:pPr>
              <a:buClr>
                <a:schemeClr val="tx1"/>
              </a:buClr>
            </a:pPr>
            <a:r>
              <a:rPr lang="en-US" b="1" dirty="0"/>
              <a:t>Goal</a:t>
            </a:r>
            <a:r>
              <a:rPr lang="en-US" dirty="0"/>
              <a:t> </a:t>
            </a:r>
            <a:r>
              <a:rPr lang="en-US" dirty="0">
                <a:sym typeface="Wingdings" pitchFamily="2" charset="2"/>
              </a:rPr>
              <a:t> Inspire and prepare you to dive into the next iteration of fair clustering work</a:t>
            </a:r>
            <a:endParaRPr lang="en-US" b="1"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90047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Wide open frontier of future work in fair clustering</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n iceberg in the water&#10;&#10;Description automatically generated with medium confidence">
            <a:extLst>
              <a:ext uri="{FF2B5EF4-FFF2-40B4-BE49-F238E27FC236}">
                <a16:creationId xmlns:a16="http://schemas.microsoft.com/office/drawing/2014/main" id="{61EEBF55-D11E-C143-AB4B-065943245E2F}"/>
              </a:ext>
            </a:extLst>
          </p:cNvPr>
          <p:cNvPicPr>
            <a:picLocks noChangeAspect="1"/>
          </p:cNvPicPr>
          <p:nvPr/>
        </p:nvPicPr>
        <p:blipFill>
          <a:blip r:embed="rId2"/>
          <a:stretch>
            <a:fillRect/>
          </a:stretch>
        </p:blipFill>
        <p:spPr>
          <a:xfrm flipH="1">
            <a:off x="1517337" y="1051234"/>
            <a:ext cx="9157325" cy="5143865"/>
          </a:xfrm>
          <a:prstGeom prst="rect">
            <a:avLst/>
          </a:prstGeom>
        </p:spPr>
      </p:pic>
      <p:sp>
        <p:nvSpPr>
          <p:cNvPr id="8" name="TextBox 7">
            <a:extLst>
              <a:ext uri="{FF2B5EF4-FFF2-40B4-BE49-F238E27FC236}">
                <a16:creationId xmlns:a16="http://schemas.microsoft.com/office/drawing/2014/main" id="{AE5B5EEF-C768-BB4B-9F92-82EE3B0BE115}"/>
              </a:ext>
            </a:extLst>
          </p:cNvPr>
          <p:cNvSpPr txBox="1"/>
          <p:nvPr/>
        </p:nvSpPr>
        <p:spPr>
          <a:xfrm>
            <a:off x="2982645" y="1862869"/>
            <a:ext cx="4391695" cy="830997"/>
          </a:xfrm>
          <a:prstGeom prst="rect">
            <a:avLst/>
          </a:prstGeom>
          <a:noFill/>
        </p:spPr>
        <p:txBody>
          <a:bodyPr wrap="square" rtlCol="0">
            <a:spAutoFit/>
          </a:bodyPr>
          <a:lstStyle/>
          <a:p>
            <a:pPr algn="ctr"/>
            <a:r>
              <a:rPr lang="en-US" sz="2400" dirty="0"/>
              <a:t>Adding “fairness constraints” to </a:t>
            </a:r>
          </a:p>
          <a:p>
            <a:pPr algn="ctr"/>
            <a:r>
              <a:rPr lang="en-US" sz="2400" dirty="0"/>
              <a:t>a classical optimization problem</a:t>
            </a:r>
          </a:p>
        </p:txBody>
      </p:sp>
      <p:sp>
        <p:nvSpPr>
          <p:cNvPr id="11" name="TextBox 10">
            <a:extLst>
              <a:ext uri="{FF2B5EF4-FFF2-40B4-BE49-F238E27FC236}">
                <a16:creationId xmlns:a16="http://schemas.microsoft.com/office/drawing/2014/main" id="{142F83B1-CDC9-2A41-A240-678555097737}"/>
              </a:ext>
            </a:extLst>
          </p:cNvPr>
          <p:cNvSpPr txBox="1"/>
          <p:nvPr/>
        </p:nvSpPr>
        <p:spPr>
          <a:xfrm>
            <a:off x="4790938" y="3844318"/>
            <a:ext cx="3580329" cy="1200329"/>
          </a:xfrm>
          <a:prstGeom prst="rect">
            <a:avLst/>
          </a:prstGeom>
          <a:noFill/>
        </p:spPr>
        <p:txBody>
          <a:bodyPr wrap="square" rtlCol="0">
            <a:spAutoFit/>
          </a:bodyPr>
          <a:lstStyle/>
          <a:p>
            <a:pPr algn="ctr"/>
            <a:r>
              <a:rPr lang="en-US" sz="2400" dirty="0">
                <a:solidFill>
                  <a:schemeClr val="bg1"/>
                </a:solidFill>
              </a:rPr>
              <a:t>Interdisciplinary work with messy real-world problems and broader context</a:t>
            </a:r>
          </a:p>
        </p:txBody>
      </p:sp>
    </p:spTree>
    <p:extLst>
      <p:ext uri="{BB962C8B-B14F-4D97-AF65-F5344CB8AC3E}">
        <p14:creationId xmlns:p14="http://schemas.microsoft.com/office/powerpoint/2010/main" val="16051491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Recommendations for future work</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Find a specific social problem/application/domain that interests you and learn about it from sources outside CS academia</a:t>
            </a:r>
          </a:p>
          <a:p>
            <a:pPr>
              <a:buClr>
                <a:schemeClr val="tx1"/>
              </a:buClr>
            </a:pPr>
            <a:r>
              <a:rPr lang="en-US" dirty="0"/>
              <a:t>Study every facet of a problem and find a new perspective to explore</a:t>
            </a:r>
          </a:p>
          <a:p>
            <a:pPr>
              <a:buClr>
                <a:schemeClr val="tx1"/>
              </a:buClr>
            </a:pPr>
            <a:r>
              <a:rPr lang="en-US" dirty="0"/>
              <a:t>Seek interdisciplinary collaborations and expert input</a:t>
            </a:r>
          </a:p>
          <a:p>
            <a:pPr>
              <a:buClr>
                <a:schemeClr val="tx1"/>
              </a:buClr>
            </a:pPr>
            <a:r>
              <a:rPr lang="en-US" dirty="0"/>
              <a:t>Consider broader context and upstream/downstream impact</a:t>
            </a:r>
          </a:p>
          <a:p>
            <a:pPr>
              <a:buClr>
                <a:schemeClr val="tx1"/>
              </a:buClr>
            </a:pPr>
            <a:r>
              <a:rPr lang="en-US" dirty="0"/>
              <a:t>Build models and fairness definitions grounded in evidence and need</a:t>
            </a:r>
          </a:p>
          <a:p>
            <a:pPr>
              <a:buClr>
                <a:schemeClr val="tx1"/>
              </a:buClr>
            </a:pPr>
            <a:r>
              <a:rPr lang="en-US" dirty="0"/>
              <a:t>Start with a problem or dataset in mind</a:t>
            </a:r>
          </a:p>
          <a:p>
            <a:pPr lvl="1">
              <a:buClr>
                <a:schemeClr val="tx1"/>
              </a:buClr>
            </a:pPr>
            <a:r>
              <a:rPr lang="en-US" dirty="0"/>
              <a:t>Nail first as opposed to hammer first</a:t>
            </a:r>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98964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Political districting: the problem</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U.S. states are divided into single-member, winner-take-all districts</a:t>
            </a:r>
          </a:p>
          <a:p>
            <a:pPr>
              <a:buClr>
                <a:schemeClr val="tx1"/>
              </a:buClr>
            </a:pPr>
            <a:r>
              <a:rPr lang="en-US" dirty="0"/>
              <a:t>Each district elects a representative to congress</a:t>
            </a:r>
          </a:p>
          <a:p>
            <a:pPr>
              <a:buClr>
                <a:schemeClr val="tx1"/>
              </a:buClr>
            </a:pPr>
            <a:r>
              <a:rPr lang="en-US" dirty="0"/>
              <a:t>Voters/parties/groups are disenfranchised through gerrymandering</a:t>
            </a:r>
          </a:p>
          <a:p>
            <a:pPr>
              <a:buClr>
                <a:schemeClr val="tx1"/>
              </a:buClr>
            </a:pPr>
            <a:r>
              <a:rPr lang="en-US" dirty="0"/>
              <a:t>Open problem for over 200 years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46803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Political districting: what is fair?</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Balanced population</a:t>
            </a:r>
          </a:p>
          <a:p>
            <a:pPr>
              <a:buClr>
                <a:schemeClr val="tx1"/>
              </a:buClr>
            </a:pPr>
            <a:r>
              <a:rPr lang="en-US" dirty="0"/>
              <a:t>Preserving communities (e.g., towns) in same district</a:t>
            </a:r>
          </a:p>
          <a:p>
            <a:pPr>
              <a:buClr>
                <a:schemeClr val="tx1"/>
              </a:buClr>
            </a:pPr>
            <a:r>
              <a:rPr lang="en-US" dirty="0"/>
              <a:t>Compact districts or k-median objective</a:t>
            </a:r>
          </a:p>
          <a:p>
            <a:pPr>
              <a:buClr>
                <a:schemeClr val="tx1"/>
              </a:buClr>
            </a:pPr>
            <a:r>
              <a:rPr lang="en-US" dirty="0"/>
              <a:t>Competitive districts</a:t>
            </a:r>
          </a:p>
          <a:p>
            <a:pPr>
              <a:buClr>
                <a:schemeClr val="tx1"/>
              </a:buClr>
            </a:pPr>
            <a:r>
              <a:rPr lang="en-US" dirty="0"/>
              <a:t>Majority minority districts</a:t>
            </a:r>
          </a:p>
          <a:p>
            <a:pPr>
              <a:buClr>
                <a:schemeClr val="tx1"/>
              </a:buClr>
            </a:pPr>
            <a:r>
              <a:rPr lang="en-US" dirty="0"/>
              <a:t>Proportional representation</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62232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Political districting: what is unfair?</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Wasted votes/large “efficiency gap”</a:t>
            </a:r>
          </a:p>
          <a:p>
            <a:pPr>
              <a:buClr>
                <a:schemeClr val="tx1"/>
              </a:buClr>
            </a:pPr>
            <a:r>
              <a:rPr lang="en-US" dirty="0"/>
              <a:t>Weird looking districts</a:t>
            </a:r>
          </a:p>
          <a:p>
            <a:pPr>
              <a:buClr>
                <a:schemeClr val="tx1"/>
              </a:buClr>
            </a:pPr>
            <a:r>
              <a:rPr lang="en-US" dirty="0"/>
              <a:t>One party/group getting disproportionate share of representation</a:t>
            </a:r>
          </a:p>
          <a:p>
            <a:pPr>
              <a:buClr>
                <a:schemeClr val="tx1"/>
              </a:buClr>
            </a:pPr>
            <a:r>
              <a:rPr lang="en-US" dirty="0"/>
              <a:t>One party/group disenfranchised</a:t>
            </a:r>
          </a:p>
          <a:p>
            <a:pPr>
              <a:buClr>
                <a:schemeClr val="tx1"/>
              </a:buClr>
            </a:pPr>
            <a:r>
              <a:rPr lang="en-US" dirty="0"/>
              <a:t>“Safe” districts for incumbents</a:t>
            </a:r>
          </a:p>
          <a:p>
            <a:pPr>
              <a:buClr>
                <a:schemeClr val="tx1"/>
              </a:buClr>
            </a:pPr>
            <a:r>
              <a:rPr lang="en-US" dirty="0"/>
              <a:t>“Kidnapping” incumbents</a:t>
            </a:r>
          </a:p>
          <a:p>
            <a:pPr>
              <a:buClr>
                <a:schemeClr val="tx1"/>
              </a:buClr>
            </a:pPr>
            <a:r>
              <a:rPr lang="en-US" dirty="0"/>
              <a:t>Redistricting maps that are outliers with respect to a random sample of legal maps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8976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Political districting: considering different perspectives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Algorithmic fairness </a:t>
            </a:r>
            <a:r>
              <a:rPr lang="en-US" dirty="0">
                <a:sym typeface="Wingdings" pitchFamily="2" charset="2"/>
              </a:rPr>
              <a:t> Inspire new fairness definitions and civil rights</a:t>
            </a:r>
            <a:endParaRPr lang="en-US" dirty="0"/>
          </a:p>
          <a:p>
            <a:pPr lvl="1">
              <a:buClr>
                <a:schemeClr val="tx1"/>
              </a:buClr>
            </a:pPr>
            <a:r>
              <a:rPr lang="en-US" dirty="0" err="1"/>
              <a:t>Brubach</a:t>
            </a:r>
            <a:r>
              <a:rPr lang="en-US" dirty="0"/>
              <a:t>, Chakrabarti, Dickerson, </a:t>
            </a:r>
            <a:r>
              <a:rPr lang="en-US" dirty="0" err="1"/>
              <a:t>Khuller</a:t>
            </a:r>
            <a:r>
              <a:rPr lang="en-US" dirty="0"/>
              <a:t>, Srinivasan, and </a:t>
            </a:r>
            <a:r>
              <a:rPr lang="en-US" dirty="0" err="1"/>
              <a:t>Tsepenekas</a:t>
            </a:r>
            <a:r>
              <a:rPr lang="en-US" dirty="0"/>
              <a:t>. (ICML 2020) “A pairwise fair and community-preserving approach to k-center clustering”</a:t>
            </a:r>
          </a:p>
          <a:p>
            <a:pPr>
              <a:buClr>
                <a:schemeClr val="tx1"/>
              </a:buClr>
            </a:pPr>
            <a:r>
              <a:rPr lang="en-US" dirty="0"/>
              <a:t>Impossibility results </a:t>
            </a:r>
            <a:r>
              <a:rPr lang="en-US" dirty="0">
                <a:sym typeface="Wingdings" pitchFamily="2" charset="2"/>
              </a:rPr>
              <a:t> Show which fairness goals are impossible</a:t>
            </a:r>
          </a:p>
          <a:p>
            <a:pPr lvl="1">
              <a:buClr>
                <a:schemeClr val="tx1"/>
              </a:buClr>
            </a:pPr>
            <a:r>
              <a:rPr lang="en-US" dirty="0">
                <a:sym typeface="Wingdings" pitchFamily="2" charset="2"/>
              </a:rPr>
              <a:t>E.g., can’t guarantee that all pairs of voters who share same district in a majority of possible maps will share district</a:t>
            </a:r>
          </a:p>
          <a:p>
            <a:pPr>
              <a:buClr>
                <a:schemeClr val="tx1"/>
              </a:buClr>
            </a:pPr>
            <a:r>
              <a:rPr lang="en-US" dirty="0">
                <a:sym typeface="Wingdings" pitchFamily="2" charset="2"/>
              </a:rPr>
              <a:t>Downstream effects  Ask how voter incentives are affected</a:t>
            </a:r>
          </a:p>
          <a:p>
            <a:pPr lvl="1">
              <a:buClr>
                <a:schemeClr val="tx1"/>
              </a:buClr>
            </a:pPr>
            <a:r>
              <a:rPr lang="en-US" dirty="0" err="1">
                <a:sym typeface="Wingdings" pitchFamily="2" charset="2"/>
              </a:rPr>
              <a:t>Brubach</a:t>
            </a:r>
            <a:r>
              <a:rPr lang="en-US" dirty="0">
                <a:sym typeface="Wingdings" pitchFamily="2" charset="2"/>
              </a:rPr>
              <a:t>, Srinivasan, and Zhao (EC 2020) “Meddling metrics: the effects of measuring and constraining partisan gerrymandering on voter incentives”</a:t>
            </a:r>
          </a:p>
          <a:p>
            <a:pPr>
              <a:buClr>
                <a:schemeClr val="tx1"/>
              </a:buClr>
            </a:pPr>
            <a:r>
              <a:rPr lang="en-US" dirty="0">
                <a:sym typeface="Wingdings" pitchFamily="2" charset="2"/>
              </a:rPr>
              <a:t>Systemic changes  Show benefits of an alternative system</a:t>
            </a:r>
            <a:endParaRPr lang="en-US" dirty="0"/>
          </a:p>
          <a:p>
            <a:pPr lvl="1">
              <a:buClr>
                <a:schemeClr val="tx1"/>
              </a:buClr>
            </a:pPr>
            <a:r>
              <a:rPr lang="en-US" dirty="0"/>
              <a:t>Garg, Gurnee, Rothschild, and </a:t>
            </a:r>
            <a:r>
              <a:rPr lang="en-US" dirty="0" err="1"/>
              <a:t>Shmoys</a:t>
            </a:r>
            <a:r>
              <a:rPr lang="en-US" dirty="0"/>
              <a:t> (</a:t>
            </a:r>
            <a:r>
              <a:rPr lang="en-US" dirty="0" err="1"/>
              <a:t>arxiv</a:t>
            </a:r>
            <a:r>
              <a:rPr lang="en-US" dirty="0"/>
              <a:t> 2021) “Combatting Gerrymandering with Social Choice: the Design of Multi-member Districts”</a:t>
            </a:r>
          </a:p>
          <a:p>
            <a:pPr>
              <a:buClr>
                <a:schemeClr val="tx1"/>
              </a:buClr>
            </a:pPr>
            <a:endParaRPr lang="en-US" dirty="0"/>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62752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975785"/>
            <a:ext cx="10058400" cy="2387600"/>
          </a:xfrm>
        </p:spPr>
        <p:txBody>
          <a:bodyPr>
            <a:normAutofit/>
          </a:bodyPr>
          <a:lstStyle/>
          <a:p>
            <a:r>
              <a:rPr lang="en-US" dirty="0"/>
              <a:t>Thanks!</a:t>
            </a:r>
          </a:p>
        </p:txBody>
      </p:sp>
      <p:sp>
        <p:nvSpPr>
          <p:cNvPr id="3" name="Subtitle 2"/>
          <p:cNvSpPr>
            <a:spLocks noGrp="1"/>
          </p:cNvSpPr>
          <p:nvPr>
            <p:ph type="subTitle" idx="1"/>
          </p:nvPr>
        </p:nvSpPr>
        <p:spPr>
          <a:xfrm>
            <a:off x="1066800" y="3785556"/>
            <a:ext cx="10058400" cy="1144774"/>
          </a:xfrm>
        </p:spPr>
        <p:txBody>
          <a:bodyPr>
            <a:normAutofit/>
          </a:bodyPr>
          <a:lstStyle/>
          <a:p>
            <a:r>
              <a:rPr lang="en-US" sz="2800" dirty="0"/>
              <a:t>Questions? Discussion?</a:t>
            </a:r>
          </a:p>
        </p:txBody>
      </p:sp>
      <p:cxnSp>
        <p:nvCxnSpPr>
          <p:cNvPr id="4" name="Straight Connector 3"/>
          <p:cNvCxnSpPr/>
          <p:nvPr/>
        </p:nvCxnSpPr>
        <p:spPr>
          <a:xfrm flipV="1">
            <a:off x="1066800" y="3509963"/>
            <a:ext cx="100584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1639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Running example topics we’ll use</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Criminal justice applications and algorithmic risk assessment</a:t>
            </a:r>
          </a:p>
          <a:p>
            <a:pPr lvl="1">
              <a:buClr>
                <a:schemeClr val="tx1"/>
              </a:buClr>
            </a:pPr>
            <a:r>
              <a:rPr lang="en-US" dirty="0"/>
              <a:t>Clear interaction with vulnerable and marginalized populations</a:t>
            </a:r>
          </a:p>
          <a:p>
            <a:pPr lvl="1">
              <a:buClr>
                <a:schemeClr val="tx1"/>
              </a:buClr>
            </a:pPr>
            <a:r>
              <a:rPr lang="en-US" dirty="0"/>
              <a:t>Popular public datasets used in fairness research (e.g., COMPAS)</a:t>
            </a:r>
          </a:p>
          <a:p>
            <a:pPr lvl="1">
              <a:buClr>
                <a:schemeClr val="tx1"/>
              </a:buClr>
            </a:pPr>
            <a:r>
              <a:rPr lang="en-US" dirty="0"/>
              <a:t>Overlooked work in other disciplines (criminology, psychology, sociology, etc.)</a:t>
            </a:r>
          </a:p>
          <a:p>
            <a:pPr>
              <a:buClr>
                <a:schemeClr val="tx1"/>
              </a:buClr>
            </a:pPr>
            <a:r>
              <a:rPr lang="en-US" dirty="0"/>
              <a:t>Educational and political districting</a:t>
            </a:r>
          </a:p>
          <a:p>
            <a:pPr lvl="1">
              <a:buClr>
                <a:schemeClr val="tx1"/>
              </a:buClr>
            </a:pPr>
            <a:r>
              <a:rPr lang="en-US" dirty="0"/>
              <a:t>Applications with clustering as a hard decision point</a:t>
            </a:r>
          </a:p>
          <a:p>
            <a:pPr lvl="1">
              <a:buClr>
                <a:schemeClr val="tx1"/>
              </a:buClr>
            </a:pPr>
            <a:r>
              <a:rPr lang="en-US" dirty="0"/>
              <a:t>Less commonly associated with clustering</a:t>
            </a:r>
          </a:p>
          <a:p>
            <a:pPr lvl="1">
              <a:buClr>
                <a:schemeClr val="tx1"/>
              </a:buClr>
            </a:pPr>
            <a:r>
              <a:rPr lang="en-US" dirty="0"/>
              <a:t>Engaging problems with unique needs</a:t>
            </a:r>
          </a:p>
          <a:p>
            <a:pPr>
              <a:buClr>
                <a:schemeClr val="tx1"/>
              </a:buClr>
            </a:pPr>
            <a:r>
              <a:rPr lang="en-US" dirty="0"/>
              <a:t>Supervised learning</a:t>
            </a:r>
          </a:p>
          <a:p>
            <a:pPr lvl="1">
              <a:buClr>
                <a:schemeClr val="tx1"/>
              </a:buClr>
            </a:pPr>
            <a:r>
              <a:rPr lang="en-US" dirty="0"/>
              <a:t>Longer history of algorithmic fairness than clustering</a:t>
            </a:r>
          </a:p>
          <a:p>
            <a:pPr lvl="1">
              <a:buClr>
                <a:schemeClr val="tx1"/>
              </a:buClr>
            </a:pPr>
            <a:r>
              <a:rPr lang="en-US" dirty="0"/>
              <a:t>Inspired a lot of fair clustering ideas</a:t>
            </a:r>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7531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Where we’re heading… </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b="1" dirty="0"/>
              <a:t>Outcomes</a:t>
            </a:r>
            <a:r>
              <a:rPr lang="en-US" dirty="0"/>
              <a:t> </a:t>
            </a:r>
            <a:r>
              <a:rPr lang="en-US" dirty="0">
                <a:sym typeface="Wingdings" pitchFamily="2" charset="2"/>
              </a:rPr>
              <a:t></a:t>
            </a:r>
            <a:r>
              <a:rPr lang="en-US" dirty="0"/>
              <a:t> Summarize risks and responsibilities that motivate careful and thoughtful approaches to fair clustering</a:t>
            </a:r>
          </a:p>
          <a:p>
            <a:pPr>
              <a:buClr>
                <a:schemeClr val="tx1"/>
              </a:buClr>
            </a:pPr>
            <a:r>
              <a:rPr lang="en-US" b="1" dirty="0">
                <a:solidFill>
                  <a:schemeClr val="tx1">
                    <a:lumMod val="50000"/>
                    <a:lumOff val="50000"/>
                  </a:schemeClr>
                </a:solidFill>
              </a:rPr>
              <a:t>Methods</a:t>
            </a:r>
            <a:r>
              <a:rPr lang="en-US" dirty="0">
                <a:solidFill>
                  <a:schemeClr val="tx1">
                    <a:lumMod val="50000"/>
                    <a:lumOff val="50000"/>
                  </a:schemeClr>
                </a:solidFill>
              </a:rPr>
              <a:t> </a:t>
            </a:r>
            <a:r>
              <a:rPr lang="en-US" dirty="0">
                <a:solidFill>
                  <a:schemeClr val="tx1">
                    <a:lumMod val="50000"/>
                    <a:lumOff val="50000"/>
                  </a:schemeClr>
                </a:solidFill>
                <a:sym typeface="Wingdings" pitchFamily="2" charset="2"/>
              </a:rPr>
              <a:t></a:t>
            </a:r>
            <a:r>
              <a:rPr lang="en-US" dirty="0">
                <a:solidFill>
                  <a:schemeClr val="tx1">
                    <a:lumMod val="50000"/>
                    <a:lumOff val="50000"/>
                  </a:schemeClr>
                </a:solidFill>
              </a:rPr>
              <a:t> Examine the challenges and pitfalls we can encounter doing meaningful and impactful fairness work</a:t>
            </a:r>
          </a:p>
          <a:p>
            <a:pPr>
              <a:buClr>
                <a:schemeClr val="tx1"/>
              </a:buClr>
            </a:pPr>
            <a:r>
              <a:rPr lang="en-US" b="1" dirty="0">
                <a:solidFill>
                  <a:schemeClr val="tx1">
                    <a:lumMod val="50000"/>
                    <a:lumOff val="50000"/>
                  </a:schemeClr>
                </a:solidFill>
              </a:rPr>
              <a:t>Next steps </a:t>
            </a:r>
            <a:r>
              <a:rPr lang="en-US" dirty="0">
                <a:solidFill>
                  <a:schemeClr val="tx1">
                    <a:lumMod val="50000"/>
                    <a:lumOff val="50000"/>
                  </a:schemeClr>
                </a:solidFill>
                <a:sym typeface="Wingdings" pitchFamily="2" charset="2"/>
              </a:rPr>
              <a:t></a:t>
            </a:r>
            <a:r>
              <a:rPr lang="en-US" dirty="0">
                <a:solidFill>
                  <a:schemeClr val="tx1">
                    <a:lumMod val="50000"/>
                    <a:lumOff val="50000"/>
                  </a:schemeClr>
                </a:solidFill>
              </a:rPr>
              <a:t> Explore the vast frontier of future work that arises from interdisciplinary engagement and specific applications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4270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Ethical questions for working on sensitive subjects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By design, algorithmic fairness interacts with vulnerable and marginalized communities</a:t>
            </a:r>
          </a:p>
          <a:p>
            <a:pPr>
              <a:buClr>
                <a:schemeClr val="tx1"/>
              </a:buClr>
            </a:pPr>
            <a:r>
              <a:rPr lang="en-US" dirty="0"/>
              <a:t>How can we ensure that we serve and give back to these communities?</a:t>
            </a:r>
          </a:p>
          <a:p>
            <a:pPr lvl="1">
              <a:buClr>
                <a:schemeClr val="tx1"/>
              </a:buClr>
            </a:pPr>
            <a:r>
              <a:rPr lang="en-US" dirty="0"/>
              <a:t>Avoid exploiting for research topics and publications</a:t>
            </a:r>
          </a:p>
          <a:p>
            <a:pPr>
              <a:buClr>
                <a:schemeClr val="tx1"/>
              </a:buClr>
            </a:pPr>
            <a:r>
              <a:rPr lang="en-US" dirty="0"/>
              <a:t>How can we avoid harming these communities?</a:t>
            </a:r>
          </a:p>
          <a:p>
            <a:pPr>
              <a:buClr>
                <a:schemeClr val="tx1"/>
              </a:buClr>
            </a:pPr>
            <a:endParaRPr lang="en-US" dirty="0"/>
          </a:p>
          <a:p>
            <a:pPr>
              <a:buClr>
                <a:schemeClr val="tx1"/>
              </a:buClr>
            </a:pPr>
            <a:r>
              <a:rPr lang="en-US" dirty="0"/>
              <a:t>AAAI code of ethics: </a:t>
            </a:r>
          </a:p>
          <a:p>
            <a:pPr lvl="1">
              <a:buClr>
                <a:schemeClr val="tx1"/>
              </a:buClr>
            </a:pPr>
            <a:r>
              <a:rPr lang="en-US" dirty="0">
                <a:hlinkClick r:id="rId2"/>
              </a:rPr>
              <a:t>https://www.aaai.org/Conferences/code-of-ethics-and-conduct.php</a:t>
            </a:r>
            <a:endParaRPr lang="en-US" dirty="0"/>
          </a:p>
          <a:p>
            <a:pPr lvl="1">
              <a:buClr>
                <a:schemeClr val="tx1"/>
              </a:buClr>
            </a:pPr>
            <a:r>
              <a:rPr lang="en-US" dirty="0"/>
              <a:t>“1.1 Contribute to society and to human well-being, acknowledging that all people are stakeholders in computing.”</a:t>
            </a:r>
          </a:p>
          <a:p>
            <a:pPr lvl="1">
              <a:buClr>
                <a:schemeClr val="tx1"/>
              </a:buClr>
            </a:pPr>
            <a:r>
              <a:rPr lang="en-US" dirty="0"/>
              <a:t>“1.2 Avoid harm.”</a:t>
            </a:r>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89519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Harmful fairness example: “ban the box”</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Problem </a:t>
            </a:r>
            <a:r>
              <a:rPr lang="en-US" dirty="0">
                <a:sym typeface="Wingdings" pitchFamily="2" charset="2"/>
              </a:rPr>
              <a:t> Employers discriminate against applicants’ criminal history</a:t>
            </a:r>
            <a:endParaRPr lang="en-US" dirty="0"/>
          </a:p>
          <a:p>
            <a:pPr lvl="1">
              <a:buClr>
                <a:schemeClr val="tx1"/>
              </a:buClr>
            </a:pPr>
            <a:r>
              <a:rPr lang="en-US" dirty="0"/>
              <a:t>Racial disparities in criminal justice propagated into employment</a:t>
            </a:r>
          </a:p>
          <a:p>
            <a:pPr>
              <a:buClr>
                <a:schemeClr val="tx1"/>
              </a:buClr>
            </a:pPr>
            <a:r>
              <a:rPr lang="en-US" dirty="0"/>
              <a:t>Fair solution </a:t>
            </a:r>
            <a:r>
              <a:rPr lang="en-US" dirty="0">
                <a:sym typeface="Wingdings" pitchFamily="2" charset="2"/>
              </a:rPr>
              <a:t> Ban employers from asking about criminal history</a:t>
            </a:r>
          </a:p>
          <a:p>
            <a:pPr>
              <a:buClr>
                <a:schemeClr val="tx1"/>
              </a:buClr>
            </a:pPr>
            <a:r>
              <a:rPr lang="en-US" dirty="0">
                <a:sym typeface="Wingdings" pitchFamily="2" charset="2"/>
              </a:rPr>
              <a:t>New problem  Evidence that employers start using race as a proxy for the unknown variable (criminal history), increasing racial discrimination</a:t>
            </a:r>
            <a:endParaRPr lang="en-US" dirty="0"/>
          </a:p>
          <a:p>
            <a:pPr lvl="1">
              <a:buClr>
                <a:schemeClr val="tx1"/>
              </a:buClr>
            </a:pPr>
            <a:r>
              <a:rPr lang="en-US" dirty="0" err="1"/>
              <a:t>Agan</a:t>
            </a:r>
            <a:r>
              <a:rPr lang="en-US" dirty="0"/>
              <a:t> and Starr (2018) “Ban the Box, Criminal Records, and Statistical Discrimination: A Field Experiment”</a:t>
            </a:r>
          </a:p>
          <a:p>
            <a:pPr lvl="1">
              <a:buClr>
                <a:schemeClr val="tx1"/>
              </a:buClr>
            </a:pPr>
            <a:r>
              <a:rPr lang="en-US" dirty="0"/>
              <a:t>Kleinberg and Mullainathan (EC 2019) “Simplicity creates inequity: implications for fairness, stereotypes, and interpretability”</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35621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More harmful fairness examples</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Incorporating temporal analysis shows that demographic parity and equal opportunity in fair</a:t>
            </a:r>
          </a:p>
          <a:p>
            <a:pPr lvl="1">
              <a:buClr>
                <a:schemeClr val="tx1"/>
              </a:buClr>
            </a:pPr>
            <a:r>
              <a:rPr lang="en-US" dirty="0"/>
              <a:t>Liu, Dean, Rolf, </a:t>
            </a:r>
            <a:r>
              <a:rPr lang="en-US" dirty="0" err="1"/>
              <a:t>Simchowitz</a:t>
            </a:r>
            <a:r>
              <a:rPr lang="en-US" dirty="0"/>
              <a:t>, and Hardt (ICML 2018) “Delayed Impact of Fair Machine Learning”</a:t>
            </a:r>
          </a:p>
          <a:p>
            <a:pPr>
              <a:buClr>
                <a:schemeClr val="tx1"/>
              </a:buClr>
            </a:pPr>
            <a:r>
              <a:rPr lang="en-US" i="1" dirty="0"/>
              <a:t>“Imposing a fairness constraint can make the disadvantaged group worse off if the fairness constraint and the utilities of the population mismatch.”</a:t>
            </a:r>
          </a:p>
          <a:p>
            <a:pPr lvl="1">
              <a:buClr>
                <a:schemeClr val="tx1"/>
              </a:buClr>
            </a:pPr>
            <a:r>
              <a:rPr lang="en-US" dirty="0"/>
              <a:t>Ben-</a:t>
            </a:r>
            <a:r>
              <a:rPr lang="en-US" dirty="0" err="1"/>
              <a:t>Porat</a:t>
            </a:r>
            <a:r>
              <a:rPr lang="en-US" dirty="0"/>
              <a:t>, </a:t>
            </a:r>
            <a:r>
              <a:rPr lang="en-US" dirty="0" err="1"/>
              <a:t>Sandomirskiy</a:t>
            </a:r>
            <a:r>
              <a:rPr lang="en-US" dirty="0"/>
              <a:t>, and </a:t>
            </a:r>
            <a:r>
              <a:rPr lang="en-US" dirty="0" err="1"/>
              <a:t>Tennenholtz</a:t>
            </a:r>
            <a:r>
              <a:rPr lang="en-US" dirty="0"/>
              <a:t> (AAAI 2021) “Protecting the Protected Group: Circumventing Harmful Fairness”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10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15153"/>
            <a:ext cx="10972800" cy="655264"/>
          </a:xfrm>
        </p:spPr>
        <p:txBody>
          <a:bodyPr anchor="ctr" anchorCtr="0">
            <a:normAutofit/>
          </a:bodyPr>
          <a:lstStyle/>
          <a:p>
            <a:r>
              <a:rPr lang="en-US" sz="3200" dirty="0"/>
              <a:t>Contrast with work that had a clear positive impact</a:t>
            </a:r>
          </a:p>
        </p:txBody>
      </p:sp>
      <p:sp>
        <p:nvSpPr>
          <p:cNvPr id="3" name="Content Placeholder 2"/>
          <p:cNvSpPr>
            <a:spLocks noGrp="1"/>
          </p:cNvSpPr>
          <p:nvPr>
            <p:ph idx="1"/>
          </p:nvPr>
        </p:nvSpPr>
        <p:spPr>
          <a:xfrm>
            <a:off x="609600" y="1026012"/>
            <a:ext cx="10972800" cy="5169087"/>
          </a:xfrm>
        </p:spPr>
        <p:txBody>
          <a:bodyPr>
            <a:normAutofit/>
          </a:bodyPr>
          <a:lstStyle/>
          <a:p>
            <a:pPr>
              <a:buClr>
                <a:schemeClr val="tx1"/>
              </a:buClr>
            </a:pPr>
            <a:r>
              <a:rPr lang="en-US" dirty="0"/>
              <a:t>Identified discrimination in a healthcare algorithm due to biased proxy variable</a:t>
            </a:r>
          </a:p>
          <a:p>
            <a:pPr lvl="1">
              <a:buClr>
                <a:schemeClr val="tx1"/>
              </a:buClr>
            </a:pPr>
            <a:r>
              <a:rPr lang="en-US" dirty="0"/>
              <a:t>Obermeyer, Powers, </a:t>
            </a:r>
            <a:r>
              <a:rPr lang="en-US" dirty="0" err="1"/>
              <a:t>Vogeli</a:t>
            </a:r>
            <a:r>
              <a:rPr lang="en-US" dirty="0"/>
              <a:t>, and </a:t>
            </a:r>
            <a:r>
              <a:rPr lang="en-US" dirty="0" err="1"/>
              <a:t>Sendhil</a:t>
            </a:r>
            <a:r>
              <a:rPr lang="en-US" dirty="0"/>
              <a:t> Mullainathan (Science 2019) “Dissecting racial bias in an algorithm used to manage the health of populations”</a:t>
            </a:r>
          </a:p>
          <a:p>
            <a:pPr lvl="1">
              <a:buClr>
                <a:schemeClr val="tx1"/>
              </a:buClr>
            </a:pPr>
            <a:r>
              <a:rPr lang="en-US" dirty="0"/>
              <a:t>Authors worked with manufacturer improve variable choice and reduce bias</a:t>
            </a:r>
          </a:p>
          <a:p>
            <a:pPr>
              <a:buClr>
                <a:schemeClr val="tx1"/>
              </a:buClr>
            </a:pPr>
            <a:endParaRPr lang="en-US" dirty="0"/>
          </a:p>
          <a:p>
            <a:pPr>
              <a:buClr>
                <a:schemeClr val="tx1"/>
              </a:buClr>
            </a:pPr>
            <a:endParaRPr lang="en-US" dirty="0"/>
          </a:p>
        </p:txBody>
      </p:sp>
      <p:cxnSp>
        <p:nvCxnSpPr>
          <p:cNvPr id="5" name="Straight Connector 4"/>
          <p:cNvCxnSpPr/>
          <p:nvPr/>
        </p:nvCxnSpPr>
        <p:spPr>
          <a:xfrm>
            <a:off x="609600" y="881298"/>
            <a:ext cx="10972800" cy="0"/>
          </a:xfrm>
          <a:prstGeom prst="line">
            <a:avLst/>
          </a:prstGeom>
          <a:ln w="19050">
            <a:headEnd type="diamond" w="med" len="lg"/>
            <a:tailEnd type="diamond" w="med" len="lg"/>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0" y="6350696"/>
            <a:ext cx="12192000" cy="5073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0" y="6488482"/>
            <a:ext cx="12192000" cy="36951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6522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23166</TotalTime>
  <Words>2539</Words>
  <Application>Microsoft Macintosh PowerPoint</Application>
  <PresentationFormat>Widescreen</PresentationFormat>
  <Paragraphs>272</Paragraphs>
  <Slides>36</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Calibri Light</vt:lpstr>
      <vt:lpstr>Office Theme</vt:lpstr>
      <vt:lpstr>Motivations, Challenges, and Future Potential of Responsible Fair Clustering Work</vt:lpstr>
      <vt:lpstr>What we’ve seen so far…</vt:lpstr>
      <vt:lpstr>Where we’re heading… </vt:lpstr>
      <vt:lpstr>Running example topics we’ll use</vt:lpstr>
      <vt:lpstr>Where we’re heading… </vt:lpstr>
      <vt:lpstr>Ethical questions for working on sensitive subjects</vt:lpstr>
      <vt:lpstr>Harmful fairness example: “ban the box”</vt:lpstr>
      <vt:lpstr>More harmful fairness examples</vt:lpstr>
      <vt:lpstr>Contrast with work that had a clear positive impact</vt:lpstr>
      <vt:lpstr>Where we’re heading… </vt:lpstr>
      <vt:lpstr>Considerations for modeling and problem formulation</vt:lpstr>
      <vt:lpstr>Considerations for modeling and problem formulation</vt:lpstr>
      <vt:lpstr>Considerations for modeling and problem formulation</vt:lpstr>
      <vt:lpstr>Considerations for modeling and problem formulation</vt:lpstr>
      <vt:lpstr>School districting: the problem</vt:lpstr>
      <vt:lpstr>School districting: the fair clustering solution</vt:lpstr>
      <vt:lpstr>School districting: the problem with the fair clustering solution</vt:lpstr>
      <vt:lpstr>School districting: very brief legal history of bussing</vt:lpstr>
      <vt:lpstr>School districting: Thurgood Marshall’s dissent in Milliken</vt:lpstr>
      <vt:lpstr>School districting: potential future directions</vt:lpstr>
      <vt:lpstr>Evaluation, experiments, and datasets</vt:lpstr>
      <vt:lpstr>Dataset issue 1: noisy demographic labels</vt:lpstr>
      <vt:lpstr>Dataset issue 2: weird features &amp; the Adult dataset</vt:lpstr>
      <vt:lpstr>Dataset issue 2: weird features &amp; the Adult dataset</vt:lpstr>
      <vt:lpstr>Dataset issue 3: meaning &amp; equality of opportunity</vt:lpstr>
      <vt:lpstr>Dataset issue 4: fairness mismatch &amp; Diabetes dataset</vt:lpstr>
      <vt:lpstr>Dataset issue 5: benchmarks break all the rules</vt:lpstr>
      <vt:lpstr>Concluding thoughts on datasets and evaluation</vt:lpstr>
      <vt:lpstr>Where we’re heading… </vt:lpstr>
      <vt:lpstr>Wide open frontier of future work in fair clustering</vt:lpstr>
      <vt:lpstr>Recommendations for future work</vt:lpstr>
      <vt:lpstr>Political districting: the problem</vt:lpstr>
      <vt:lpstr>Political districting: what is fair?</vt:lpstr>
      <vt:lpstr>Political districting: what is unfair?</vt:lpstr>
      <vt:lpstr>Political districting: considering different perspectives</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bbrubach@cs.umd.edu</dc:creator>
  <cp:lastModifiedBy>Brian Brubach</cp:lastModifiedBy>
  <cp:revision>143</cp:revision>
  <cp:lastPrinted>2018-10-26T06:59:05Z</cp:lastPrinted>
  <dcterms:created xsi:type="dcterms:W3CDTF">2018-10-22T04:23:12Z</dcterms:created>
  <dcterms:modified xsi:type="dcterms:W3CDTF">2022-02-23T07:00:53Z</dcterms:modified>
</cp:coreProperties>
</file>

<file path=docProps/thumbnail.jpeg>
</file>